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73" r:id="rId5"/>
    <p:sldId id="274" r:id="rId6"/>
    <p:sldId id="275" r:id="rId7"/>
    <p:sldId id="276" r:id="rId8"/>
    <p:sldId id="277" r:id="rId9"/>
    <p:sldId id="278"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7" d="100"/>
          <a:sy n="107" d="100"/>
        </p:scale>
        <p:origin x="612" y="102"/>
      </p:cViewPr>
      <p:guideLst>
        <p:guide orient="horz" pos="2183"/>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CB11-6A14-D6E1-42A2-9A7969189A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502620E-7EED-CE3F-C3F1-0C4D4CF1BF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A0A009-9A71-2C4D-E0F9-A0D53FFA98FE}"/>
              </a:ext>
            </a:extLst>
          </p:cNvPr>
          <p:cNvSpPr>
            <a:spLocks noGrp="1"/>
          </p:cNvSpPr>
          <p:nvPr>
            <p:ph type="dt" sz="half" idx="10"/>
          </p:nvPr>
        </p:nvSpPr>
        <p:spPr/>
        <p:txBody>
          <a:bodyPr/>
          <a:lstStyle/>
          <a:p>
            <a:fld id="{EAEFA12A-8C0F-487C-8794-E5D2523B92F0}" type="datetimeFigureOut">
              <a:rPr lang="en-US" smtClean="0"/>
              <a:t>9/6/2024</a:t>
            </a:fld>
            <a:endParaRPr lang="en-US"/>
          </a:p>
        </p:txBody>
      </p:sp>
      <p:sp>
        <p:nvSpPr>
          <p:cNvPr id="5" name="Footer Placeholder 4">
            <a:extLst>
              <a:ext uri="{FF2B5EF4-FFF2-40B4-BE49-F238E27FC236}">
                <a16:creationId xmlns:a16="http://schemas.microsoft.com/office/drawing/2014/main" id="{36BAD257-21C2-F8CD-2AB1-A6EF03859A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9D336-6386-5EC0-2C3E-45368D671996}"/>
              </a:ext>
            </a:extLst>
          </p:cNvPr>
          <p:cNvSpPr>
            <a:spLocks noGrp="1"/>
          </p:cNvSpPr>
          <p:nvPr>
            <p:ph type="sldNum" sz="quarter" idx="12"/>
          </p:nvPr>
        </p:nvSpPr>
        <p:spPr/>
        <p:txBody>
          <a:bodyPr/>
          <a:lstStyle/>
          <a:p>
            <a:fld id="{82F1A562-C13A-477B-AEC1-570475EA3884}" type="slidenum">
              <a:rPr lang="en-US" smtClean="0"/>
              <a:t>‹#›</a:t>
            </a:fld>
            <a:endParaRPr lang="en-US"/>
          </a:p>
        </p:txBody>
      </p:sp>
    </p:spTree>
    <p:extLst>
      <p:ext uri="{BB962C8B-B14F-4D97-AF65-F5344CB8AC3E}">
        <p14:creationId xmlns:p14="http://schemas.microsoft.com/office/powerpoint/2010/main" val="726819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B5D8-98EC-6C9F-1897-57C9F9C4985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CE7B36-3E1B-E106-D8CD-6CAE565551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9093DB-D23E-8423-5FDC-323AE49FAC1B}"/>
              </a:ext>
            </a:extLst>
          </p:cNvPr>
          <p:cNvSpPr>
            <a:spLocks noGrp="1"/>
          </p:cNvSpPr>
          <p:nvPr>
            <p:ph type="dt" sz="half" idx="10"/>
          </p:nvPr>
        </p:nvSpPr>
        <p:spPr/>
        <p:txBody>
          <a:bodyPr/>
          <a:lstStyle/>
          <a:p>
            <a:fld id="{EAEFA12A-8C0F-487C-8794-E5D2523B92F0}" type="datetimeFigureOut">
              <a:rPr lang="en-US" smtClean="0"/>
              <a:t>9/6/2024</a:t>
            </a:fld>
            <a:endParaRPr lang="en-US"/>
          </a:p>
        </p:txBody>
      </p:sp>
      <p:sp>
        <p:nvSpPr>
          <p:cNvPr id="5" name="Footer Placeholder 4">
            <a:extLst>
              <a:ext uri="{FF2B5EF4-FFF2-40B4-BE49-F238E27FC236}">
                <a16:creationId xmlns:a16="http://schemas.microsoft.com/office/drawing/2014/main" id="{3EFF23AF-7718-7815-9378-52AF89CD3D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0BC90-BD7E-28C2-584A-9755470DAEA0}"/>
              </a:ext>
            </a:extLst>
          </p:cNvPr>
          <p:cNvSpPr>
            <a:spLocks noGrp="1"/>
          </p:cNvSpPr>
          <p:nvPr>
            <p:ph type="sldNum" sz="quarter" idx="12"/>
          </p:nvPr>
        </p:nvSpPr>
        <p:spPr/>
        <p:txBody>
          <a:bodyPr/>
          <a:lstStyle/>
          <a:p>
            <a:fld id="{82F1A562-C13A-477B-AEC1-570475EA3884}" type="slidenum">
              <a:rPr lang="en-US" smtClean="0"/>
              <a:t>‹#›</a:t>
            </a:fld>
            <a:endParaRPr lang="en-US"/>
          </a:p>
        </p:txBody>
      </p:sp>
    </p:spTree>
    <p:extLst>
      <p:ext uri="{BB962C8B-B14F-4D97-AF65-F5344CB8AC3E}">
        <p14:creationId xmlns:p14="http://schemas.microsoft.com/office/powerpoint/2010/main" val="4251431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87EF58-6615-5908-B445-474513AFBA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272FE6-AF60-4E10-1BDC-20D13A6991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CA3309-3F00-6EAA-22E9-3EAAC7F38D65}"/>
              </a:ext>
            </a:extLst>
          </p:cNvPr>
          <p:cNvSpPr>
            <a:spLocks noGrp="1"/>
          </p:cNvSpPr>
          <p:nvPr>
            <p:ph type="dt" sz="half" idx="10"/>
          </p:nvPr>
        </p:nvSpPr>
        <p:spPr/>
        <p:txBody>
          <a:bodyPr/>
          <a:lstStyle/>
          <a:p>
            <a:fld id="{EAEFA12A-8C0F-487C-8794-E5D2523B92F0}" type="datetimeFigureOut">
              <a:rPr lang="en-US" smtClean="0"/>
              <a:t>9/6/2024</a:t>
            </a:fld>
            <a:endParaRPr lang="en-US"/>
          </a:p>
        </p:txBody>
      </p:sp>
      <p:sp>
        <p:nvSpPr>
          <p:cNvPr id="5" name="Footer Placeholder 4">
            <a:extLst>
              <a:ext uri="{FF2B5EF4-FFF2-40B4-BE49-F238E27FC236}">
                <a16:creationId xmlns:a16="http://schemas.microsoft.com/office/drawing/2014/main" id="{7E02EBC5-A2C1-7500-393E-57149CB7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71887-E2E4-0397-499A-5EB51C3B983A}"/>
              </a:ext>
            </a:extLst>
          </p:cNvPr>
          <p:cNvSpPr>
            <a:spLocks noGrp="1"/>
          </p:cNvSpPr>
          <p:nvPr>
            <p:ph type="sldNum" sz="quarter" idx="12"/>
          </p:nvPr>
        </p:nvSpPr>
        <p:spPr/>
        <p:txBody>
          <a:bodyPr/>
          <a:lstStyle/>
          <a:p>
            <a:fld id="{82F1A562-C13A-477B-AEC1-570475EA3884}" type="slidenum">
              <a:rPr lang="en-US" smtClean="0"/>
              <a:t>‹#›</a:t>
            </a:fld>
            <a:endParaRPr lang="en-US"/>
          </a:p>
        </p:txBody>
      </p:sp>
    </p:spTree>
    <p:extLst>
      <p:ext uri="{BB962C8B-B14F-4D97-AF65-F5344CB8AC3E}">
        <p14:creationId xmlns:p14="http://schemas.microsoft.com/office/powerpoint/2010/main" val="106131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04E0-E35B-32AE-E3DC-387DF46A5F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2C38CA-74CA-0D27-6625-204C077BD7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E5AC79-9CE3-DA67-B06A-431C612D28AA}"/>
              </a:ext>
            </a:extLst>
          </p:cNvPr>
          <p:cNvSpPr>
            <a:spLocks noGrp="1"/>
          </p:cNvSpPr>
          <p:nvPr>
            <p:ph type="dt" sz="half" idx="10"/>
          </p:nvPr>
        </p:nvSpPr>
        <p:spPr/>
        <p:txBody>
          <a:bodyPr/>
          <a:lstStyle/>
          <a:p>
            <a:fld id="{EAEFA12A-8C0F-487C-8794-E5D2523B92F0}" type="datetimeFigureOut">
              <a:rPr lang="en-US" smtClean="0"/>
              <a:t>9/6/2024</a:t>
            </a:fld>
            <a:endParaRPr lang="en-US"/>
          </a:p>
        </p:txBody>
      </p:sp>
      <p:sp>
        <p:nvSpPr>
          <p:cNvPr id="5" name="Footer Placeholder 4">
            <a:extLst>
              <a:ext uri="{FF2B5EF4-FFF2-40B4-BE49-F238E27FC236}">
                <a16:creationId xmlns:a16="http://schemas.microsoft.com/office/drawing/2014/main" id="{DBC2D422-C0D0-C83D-5ED7-197A4D2A4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9C17E-B10B-E02D-62DC-B62135BC53BE}"/>
              </a:ext>
            </a:extLst>
          </p:cNvPr>
          <p:cNvSpPr>
            <a:spLocks noGrp="1"/>
          </p:cNvSpPr>
          <p:nvPr>
            <p:ph type="sldNum" sz="quarter" idx="12"/>
          </p:nvPr>
        </p:nvSpPr>
        <p:spPr/>
        <p:txBody>
          <a:bodyPr/>
          <a:lstStyle/>
          <a:p>
            <a:fld id="{82F1A562-C13A-477B-AEC1-570475EA3884}" type="slidenum">
              <a:rPr lang="en-US" smtClean="0"/>
              <a:t>‹#›</a:t>
            </a:fld>
            <a:endParaRPr lang="en-US"/>
          </a:p>
        </p:txBody>
      </p:sp>
    </p:spTree>
    <p:extLst>
      <p:ext uri="{BB962C8B-B14F-4D97-AF65-F5344CB8AC3E}">
        <p14:creationId xmlns:p14="http://schemas.microsoft.com/office/powerpoint/2010/main" val="540857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6660-A527-EE59-1014-A9220C61A5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B95AB57-5701-7036-0B0D-621B5E9151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CF0173-CF5A-28C1-076E-7FD1AB5A88B3}"/>
              </a:ext>
            </a:extLst>
          </p:cNvPr>
          <p:cNvSpPr>
            <a:spLocks noGrp="1"/>
          </p:cNvSpPr>
          <p:nvPr>
            <p:ph type="dt" sz="half" idx="10"/>
          </p:nvPr>
        </p:nvSpPr>
        <p:spPr/>
        <p:txBody>
          <a:bodyPr/>
          <a:lstStyle/>
          <a:p>
            <a:fld id="{EAEFA12A-8C0F-487C-8794-E5D2523B92F0}" type="datetimeFigureOut">
              <a:rPr lang="en-US" smtClean="0"/>
              <a:t>9/6/2024</a:t>
            </a:fld>
            <a:endParaRPr lang="en-US"/>
          </a:p>
        </p:txBody>
      </p:sp>
      <p:sp>
        <p:nvSpPr>
          <p:cNvPr id="5" name="Footer Placeholder 4">
            <a:extLst>
              <a:ext uri="{FF2B5EF4-FFF2-40B4-BE49-F238E27FC236}">
                <a16:creationId xmlns:a16="http://schemas.microsoft.com/office/drawing/2014/main" id="{50518020-3ABD-5063-1A48-D67AED368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D70C0-3A55-C187-0D86-E65BF872AD53}"/>
              </a:ext>
            </a:extLst>
          </p:cNvPr>
          <p:cNvSpPr>
            <a:spLocks noGrp="1"/>
          </p:cNvSpPr>
          <p:nvPr>
            <p:ph type="sldNum" sz="quarter" idx="12"/>
          </p:nvPr>
        </p:nvSpPr>
        <p:spPr/>
        <p:txBody>
          <a:bodyPr/>
          <a:lstStyle/>
          <a:p>
            <a:fld id="{82F1A562-C13A-477B-AEC1-570475EA3884}" type="slidenum">
              <a:rPr lang="en-US" smtClean="0"/>
              <a:t>‹#›</a:t>
            </a:fld>
            <a:endParaRPr lang="en-US"/>
          </a:p>
        </p:txBody>
      </p:sp>
    </p:spTree>
    <p:extLst>
      <p:ext uri="{BB962C8B-B14F-4D97-AF65-F5344CB8AC3E}">
        <p14:creationId xmlns:p14="http://schemas.microsoft.com/office/powerpoint/2010/main" val="1749877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6B5C2-A341-1B4C-CDE6-494B9EE6E6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5CE833-3634-91E6-DD86-C4AFF82D20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1B0308-604E-89CF-510A-5F0A812532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3A20A3-8270-04F0-43C2-1BBB16A7B6C0}"/>
              </a:ext>
            </a:extLst>
          </p:cNvPr>
          <p:cNvSpPr>
            <a:spLocks noGrp="1"/>
          </p:cNvSpPr>
          <p:nvPr>
            <p:ph type="dt" sz="half" idx="10"/>
          </p:nvPr>
        </p:nvSpPr>
        <p:spPr/>
        <p:txBody>
          <a:bodyPr/>
          <a:lstStyle/>
          <a:p>
            <a:fld id="{EAEFA12A-8C0F-487C-8794-E5D2523B92F0}" type="datetimeFigureOut">
              <a:rPr lang="en-US" smtClean="0"/>
              <a:t>9/6/2024</a:t>
            </a:fld>
            <a:endParaRPr lang="en-US"/>
          </a:p>
        </p:txBody>
      </p:sp>
      <p:sp>
        <p:nvSpPr>
          <p:cNvPr id="6" name="Footer Placeholder 5">
            <a:extLst>
              <a:ext uri="{FF2B5EF4-FFF2-40B4-BE49-F238E27FC236}">
                <a16:creationId xmlns:a16="http://schemas.microsoft.com/office/drawing/2014/main" id="{AFEEA3D0-D676-1B1F-26DF-3B1848670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8EB03-CADA-0161-8F9A-5AF8931F373A}"/>
              </a:ext>
            </a:extLst>
          </p:cNvPr>
          <p:cNvSpPr>
            <a:spLocks noGrp="1"/>
          </p:cNvSpPr>
          <p:nvPr>
            <p:ph type="sldNum" sz="quarter" idx="12"/>
          </p:nvPr>
        </p:nvSpPr>
        <p:spPr/>
        <p:txBody>
          <a:bodyPr/>
          <a:lstStyle/>
          <a:p>
            <a:fld id="{82F1A562-C13A-477B-AEC1-570475EA3884}" type="slidenum">
              <a:rPr lang="en-US" smtClean="0"/>
              <a:t>‹#›</a:t>
            </a:fld>
            <a:endParaRPr lang="en-US"/>
          </a:p>
        </p:txBody>
      </p:sp>
    </p:spTree>
    <p:extLst>
      <p:ext uri="{BB962C8B-B14F-4D97-AF65-F5344CB8AC3E}">
        <p14:creationId xmlns:p14="http://schemas.microsoft.com/office/powerpoint/2010/main" val="4025107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262FD-521B-AFE0-13F8-3A2E2EE1D0C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3CE263-A544-128C-66CE-C580E0CC2C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D78017-70AC-BE65-7AF8-09E664BE5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895EE6-A5D7-D62B-0A46-4A78B13B12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304600-12DB-615F-DC68-B43F35CC9C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CBAC8D3-12BF-8B07-B773-C6F45A806659}"/>
              </a:ext>
            </a:extLst>
          </p:cNvPr>
          <p:cNvSpPr>
            <a:spLocks noGrp="1"/>
          </p:cNvSpPr>
          <p:nvPr>
            <p:ph type="dt" sz="half" idx="10"/>
          </p:nvPr>
        </p:nvSpPr>
        <p:spPr/>
        <p:txBody>
          <a:bodyPr/>
          <a:lstStyle/>
          <a:p>
            <a:fld id="{EAEFA12A-8C0F-487C-8794-E5D2523B92F0}" type="datetimeFigureOut">
              <a:rPr lang="en-US" smtClean="0"/>
              <a:t>9/6/2024</a:t>
            </a:fld>
            <a:endParaRPr lang="en-US"/>
          </a:p>
        </p:txBody>
      </p:sp>
      <p:sp>
        <p:nvSpPr>
          <p:cNvPr id="8" name="Footer Placeholder 7">
            <a:extLst>
              <a:ext uri="{FF2B5EF4-FFF2-40B4-BE49-F238E27FC236}">
                <a16:creationId xmlns:a16="http://schemas.microsoft.com/office/drawing/2014/main" id="{9A3684E1-D247-1C75-B5F1-C44B7A977B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6F21BB-590B-E899-5281-40AB83FA2689}"/>
              </a:ext>
            </a:extLst>
          </p:cNvPr>
          <p:cNvSpPr>
            <a:spLocks noGrp="1"/>
          </p:cNvSpPr>
          <p:nvPr>
            <p:ph type="sldNum" sz="quarter" idx="12"/>
          </p:nvPr>
        </p:nvSpPr>
        <p:spPr/>
        <p:txBody>
          <a:bodyPr/>
          <a:lstStyle/>
          <a:p>
            <a:fld id="{82F1A562-C13A-477B-AEC1-570475EA3884}" type="slidenum">
              <a:rPr lang="en-US" smtClean="0"/>
              <a:t>‹#›</a:t>
            </a:fld>
            <a:endParaRPr lang="en-US"/>
          </a:p>
        </p:txBody>
      </p:sp>
    </p:spTree>
    <p:extLst>
      <p:ext uri="{BB962C8B-B14F-4D97-AF65-F5344CB8AC3E}">
        <p14:creationId xmlns:p14="http://schemas.microsoft.com/office/powerpoint/2010/main" val="284542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E6CA5-B9FD-C99B-95DC-611ABBFC9C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513B70-ECAC-A075-2F89-1033287FFC47}"/>
              </a:ext>
            </a:extLst>
          </p:cNvPr>
          <p:cNvSpPr>
            <a:spLocks noGrp="1"/>
          </p:cNvSpPr>
          <p:nvPr>
            <p:ph type="dt" sz="half" idx="10"/>
          </p:nvPr>
        </p:nvSpPr>
        <p:spPr/>
        <p:txBody>
          <a:bodyPr/>
          <a:lstStyle/>
          <a:p>
            <a:fld id="{EAEFA12A-8C0F-487C-8794-E5D2523B92F0}" type="datetimeFigureOut">
              <a:rPr lang="en-US" smtClean="0"/>
              <a:t>9/6/2024</a:t>
            </a:fld>
            <a:endParaRPr lang="en-US"/>
          </a:p>
        </p:txBody>
      </p:sp>
      <p:sp>
        <p:nvSpPr>
          <p:cNvPr id="4" name="Footer Placeholder 3">
            <a:extLst>
              <a:ext uri="{FF2B5EF4-FFF2-40B4-BE49-F238E27FC236}">
                <a16:creationId xmlns:a16="http://schemas.microsoft.com/office/drawing/2014/main" id="{D5BFAC94-4B52-680B-1D47-A1314FE911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D99F66-E995-0CD9-0FCD-2DBA7FEE31CB}"/>
              </a:ext>
            </a:extLst>
          </p:cNvPr>
          <p:cNvSpPr>
            <a:spLocks noGrp="1"/>
          </p:cNvSpPr>
          <p:nvPr>
            <p:ph type="sldNum" sz="quarter" idx="12"/>
          </p:nvPr>
        </p:nvSpPr>
        <p:spPr/>
        <p:txBody>
          <a:bodyPr/>
          <a:lstStyle/>
          <a:p>
            <a:fld id="{82F1A562-C13A-477B-AEC1-570475EA3884}" type="slidenum">
              <a:rPr lang="en-US" smtClean="0"/>
              <a:t>‹#›</a:t>
            </a:fld>
            <a:endParaRPr lang="en-US"/>
          </a:p>
        </p:txBody>
      </p:sp>
    </p:spTree>
    <p:extLst>
      <p:ext uri="{BB962C8B-B14F-4D97-AF65-F5344CB8AC3E}">
        <p14:creationId xmlns:p14="http://schemas.microsoft.com/office/powerpoint/2010/main" val="1425608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4A5A5F-D403-EBA0-C078-2466B16AC993}"/>
              </a:ext>
            </a:extLst>
          </p:cNvPr>
          <p:cNvSpPr>
            <a:spLocks noGrp="1"/>
          </p:cNvSpPr>
          <p:nvPr>
            <p:ph type="dt" sz="half" idx="10"/>
          </p:nvPr>
        </p:nvSpPr>
        <p:spPr/>
        <p:txBody>
          <a:bodyPr/>
          <a:lstStyle/>
          <a:p>
            <a:fld id="{EAEFA12A-8C0F-487C-8794-E5D2523B92F0}" type="datetimeFigureOut">
              <a:rPr lang="en-US" smtClean="0"/>
              <a:t>9/6/2024</a:t>
            </a:fld>
            <a:endParaRPr lang="en-US"/>
          </a:p>
        </p:txBody>
      </p:sp>
      <p:sp>
        <p:nvSpPr>
          <p:cNvPr id="3" name="Footer Placeholder 2">
            <a:extLst>
              <a:ext uri="{FF2B5EF4-FFF2-40B4-BE49-F238E27FC236}">
                <a16:creationId xmlns:a16="http://schemas.microsoft.com/office/drawing/2014/main" id="{49FFF9DB-13B6-EC85-6BEE-8904023606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20E34F-7EAC-9B29-F015-DA6D18E8479F}"/>
              </a:ext>
            </a:extLst>
          </p:cNvPr>
          <p:cNvSpPr>
            <a:spLocks noGrp="1"/>
          </p:cNvSpPr>
          <p:nvPr>
            <p:ph type="sldNum" sz="quarter" idx="12"/>
          </p:nvPr>
        </p:nvSpPr>
        <p:spPr/>
        <p:txBody>
          <a:bodyPr/>
          <a:lstStyle/>
          <a:p>
            <a:fld id="{82F1A562-C13A-477B-AEC1-570475EA3884}" type="slidenum">
              <a:rPr lang="en-US" smtClean="0"/>
              <a:t>‹#›</a:t>
            </a:fld>
            <a:endParaRPr lang="en-US"/>
          </a:p>
        </p:txBody>
      </p:sp>
    </p:spTree>
    <p:extLst>
      <p:ext uri="{BB962C8B-B14F-4D97-AF65-F5344CB8AC3E}">
        <p14:creationId xmlns:p14="http://schemas.microsoft.com/office/powerpoint/2010/main" val="640817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D6C7-B774-39EB-BD59-2C7540DCBD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54EA1A-3E96-AB95-77A8-6B3C4BB22D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720B7BE-03EF-49AB-CF70-27F3BD8E6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525E22-E5F9-84C3-6520-3A485C89FF5C}"/>
              </a:ext>
            </a:extLst>
          </p:cNvPr>
          <p:cNvSpPr>
            <a:spLocks noGrp="1"/>
          </p:cNvSpPr>
          <p:nvPr>
            <p:ph type="dt" sz="half" idx="10"/>
          </p:nvPr>
        </p:nvSpPr>
        <p:spPr/>
        <p:txBody>
          <a:bodyPr/>
          <a:lstStyle/>
          <a:p>
            <a:fld id="{EAEFA12A-8C0F-487C-8794-E5D2523B92F0}" type="datetimeFigureOut">
              <a:rPr lang="en-US" smtClean="0"/>
              <a:t>9/6/2024</a:t>
            </a:fld>
            <a:endParaRPr lang="en-US"/>
          </a:p>
        </p:txBody>
      </p:sp>
      <p:sp>
        <p:nvSpPr>
          <p:cNvPr id="6" name="Footer Placeholder 5">
            <a:extLst>
              <a:ext uri="{FF2B5EF4-FFF2-40B4-BE49-F238E27FC236}">
                <a16:creationId xmlns:a16="http://schemas.microsoft.com/office/drawing/2014/main" id="{1FB8A671-D3E0-F9C1-95F3-838053DE0E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40D1A0-F8E6-CFBD-5AC6-4E82EECE36C9}"/>
              </a:ext>
            </a:extLst>
          </p:cNvPr>
          <p:cNvSpPr>
            <a:spLocks noGrp="1"/>
          </p:cNvSpPr>
          <p:nvPr>
            <p:ph type="sldNum" sz="quarter" idx="12"/>
          </p:nvPr>
        </p:nvSpPr>
        <p:spPr/>
        <p:txBody>
          <a:bodyPr/>
          <a:lstStyle/>
          <a:p>
            <a:fld id="{82F1A562-C13A-477B-AEC1-570475EA3884}" type="slidenum">
              <a:rPr lang="en-US" smtClean="0"/>
              <a:t>‹#›</a:t>
            </a:fld>
            <a:endParaRPr lang="en-US"/>
          </a:p>
        </p:txBody>
      </p:sp>
    </p:spTree>
    <p:extLst>
      <p:ext uri="{BB962C8B-B14F-4D97-AF65-F5344CB8AC3E}">
        <p14:creationId xmlns:p14="http://schemas.microsoft.com/office/powerpoint/2010/main" val="3270893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BED2-584C-B464-B52C-AA21F50AA6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1334BBA-2379-5EF5-E693-BEB40CD3CE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2BC7F7-04F4-FFE6-0E77-729F9DDF17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7C4F6-47C6-F0C8-1B1C-0ECEE8EB56DF}"/>
              </a:ext>
            </a:extLst>
          </p:cNvPr>
          <p:cNvSpPr>
            <a:spLocks noGrp="1"/>
          </p:cNvSpPr>
          <p:nvPr>
            <p:ph type="dt" sz="half" idx="10"/>
          </p:nvPr>
        </p:nvSpPr>
        <p:spPr/>
        <p:txBody>
          <a:bodyPr/>
          <a:lstStyle/>
          <a:p>
            <a:fld id="{EAEFA12A-8C0F-487C-8794-E5D2523B92F0}" type="datetimeFigureOut">
              <a:rPr lang="en-US" smtClean="0"/>
              <a:t>9/6/2024</a:t>
            </a:fld>
            <a:endParaRPr lang="en-US"/>
          </a:p>
        </p:txBody>
      </p:sp>
      <p:sp>
        <p:nvSpPr>
          <p:cNvPr id="6" name="Footer Placeholder 5">
            <a:extLst>
              <a:ext uri="{FF2B5EF4-FFF2-40B4-BE49-F238E27FC236}">
                <a16:creationId xmlns:a16="http://schemas.microsoft.com/office/drawing/2014/main" id="{5FC9A2A2-FF1C-B0FB-3B05-0B8535B748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B309A-4952-DB88-C8A6-263B57D0EF8A}"/>
              </a:ext>
            </a:extLst>
          </p:cNvPr>
          <p:cNvSpPr>
            <a:spLocks noGrp="1"/>
          </p:cNvSpPr>
          <p:nvPr>
            <p:ph type="sldNum" sz="quarter" idx="12"/>
          </p:nvPr>
        </p:nvSpPr>
        <p:spPr/>
        <p:txBody>
          <a:bodyPr/>
          <a:lstStyle/>
          <a:p>
            <a:fld id="{82F1A562-C13A-477B-AEC1-570475EA3884}" type="slidenum">
              <a:rPr lang="en-US" smtClean="0"/>
              <a:t>‹#›</a:t>
            </a:fld>
            <a:endParaRPr lang="en-US"/>
          </a:p>
        </p:txBody>
      </p:sp>
    </p:spTree>
    <p:extLst>
      <p:ext uri="{BB962C8B-B14F-4D97-AF65-F5344CB8AC3E}">
        <p14:creationId xmlns:p14="http://schemas.microsoft.com/office/powerpoint/2010/main" val="2743675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7257BD-3139-987D-2A60-569C95AA33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AC38A4-2C57-1231-5A97-3588BD563F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8DF968-AD2D-37DC-98E8-A1A655431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FA12A-8C0F-487C-8794-E5D2523B92F0}" type="datetimeFigureOut">
              <a:rPr lang="en-US" smtClean="0"/>
              <a:t>9/6/2024</a:t>
            </a:fld>
            <a:endParaRPr lang="en-US"/>
          </a:p>
        </p:txBody>
      </p:sp>
      <p:sp>
        <p:nvSpPr>
          <p:cNvPr id="5" name="Footer Placeholder 4">
            <a:extLst>
              <a:ext uri="{FF2B5EF4-FFF2-40B4-BE49-F238E27FC236}">
                <a16:creationId xmlns:a16="http://schemas.microsoft.com/office/drawing/2014/main" id="{16ADFC62-1B92-289E-01FB-64F3B0263B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FCD7FA-5A46-8462-73A5-AEC26CF7D1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F1A562-C13A-477B-AEC1-570475EA3884}" type="slidenum">
              <a:rPr lang="en-US" smtClean="0"/>
              <a:t>‹#›</a:t>
            </a:fld>
            <a:endParaRPr lang="en-US"/>
          </a:p>
        </p:txBody>
      </p:sp>
      <p:grpSp>
        <p:nvGrpSpPr>
          <p:cNvPr id="7" name="Group 6">
            <a:extLst>
              <a:ext uri="{FF2B5EF4-FFF2-40B4-BE49-F238E27FC236}">
                <a16:creationId xmlns:a16="http://schemas.microsoft.com/office/drawing/2014/main" id="{FD3C32E2-0BEF-BBA9-DD8A-76E01A368652}"/>
              </a:ext>
            </a:extLst>
          </p:cNvPr>
          <p:cNvGrpSpPr/>
          <p:nvPr userDrawn="1"/>
        </p:nvGrpSpPr>
        <p:grpSpPr>
          <a:xfrm>
            <a:off x="10244354" y="369815"/>
            <a:ext cx="1669409" cy="1798419"/>
            <a:chOff x="10286300" y="411760"/>
            <a:chExt cx="1669409" cy="1798419"/>
          </a:xfrm>
        </p:grpSpPr>
        <p:pic>
          <p:nvPicPr>
            <p:cNvPr id="8" name="Picture 2" descr="IIT Patna - Wikipedia">
              <a:extLst>
                <a:ext uri="{FF2B5EF4-FFF2-40B4-BE49-F238E27FC236}">
                  <a16:creationId xmlns:a16="http://schemas.microsoft.com/office/drawing/2014/main" id="{78CB37B0-0046-556F-5B32-C89120F636E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44961" y="411760"/>
              <a:ext cx="1152088" cy="11520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5859D00-8564-0923-7D05-C40D3BF72707}"/>
                </a:ext>
              </a:extLst>
            </p:cNvPr>
            <p:cNvSpPr txBox="1"/>
            <p:nvPr/>
          </p:nvSpPr>
          <p:spPr>
            <a:xfrm>
              <a:off x="10286300" y="1563848"/>
              <a:ext cx="1669409" cy="646331"/>
            </a:xfrm>
            <a:prstGeom prst="rect">
              <a:avLst/>
            </a:prstGeom>
            <a:noFill/>
          </p:spPr>
          <p:txBody>
            <a:bodyPr wrap="square" rtlCol="0">
              <a:spAutoFit/>
            </a:bodyPr>
            <a:lstStyle/>
            <a:p>
              <a:pPr algn="ctr"/>
              <a:r>
                <a:rPr lang="en-US" dirty="0">
                  <a:solidFill>
                    <a:schemeClr val="accent5">
                      <a:lumMod val="50000"/>
                    </a:schemeClr>
                  </a:solidFill>
                  <a:latin typeface="Arial Narrow" panose="020B0606020202030204" pitchFamily="34" charset="0"/>
                </a:rPr>
                <a:t>EMBA Program</a:t>
              </a:r>
            </a:p>
            <a:p>
              <a:pPr algn="ctr"/>
              <a:r>
                <a:rPr lang="en-US" dirty="0">
                  <a:solidFill>
                    <a:schemeClr val="accent5">
                      <a:lumMod val="50000"/>
                    </a:schemeClr>
                  </a:solidFill>
                  <a:latin typeface="Arial Narrow" panose="020B0606020202030204" pitchFamily="34" charset="0"/>
                </a:rPr>
                <a:t>MB-511</a:t>
              </a:r>
            </a:p>
          </p:txBody>
        </p:sp>
      </p:grpSp>
    </p:spTree>
    <p:extLst>
      <p:ext uri="{BB962C8B-B14F-4D97-AF65-F5344CB8AC3E}">
        <p14:creationId xmlns:p14="http://schemas.microsoft.com/office/powerpoint/2010/main" val="19526292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nantawasthi/2024H2-IITP-EMBA-MB511/tree/main/Datasets/001-Sales-Data"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archive.ics.uci.edu/dataset/601/ai4i+2020+predictive+maintenance+dataset" TargetMode="External"/><Relationship Id="rId5" Type="http://schemas.openxmlformats.org/officeDocument/2006/relationships/hyperlink" Target="https://archive.ics.uci.edu/dataset/320/student+performance" TargetMode="External"/><Relationship Id="rId4" Type="http://schemas.openxmlformats.org/officeDocument/2006/relationships/hyperlink" Target="https://archive.ics.uci.edu/dataset/222/bank+marketing"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git-scm.com/downloads" TargetMode="External"/><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hyperlink" Target="https://www.python.org/downloads/" TargetMode="External"/><Relationship Id="rId1" Type="http://schemas.openxmlformats.org/officeDocument/2006/relationships/slideLayout" Target="../slideLayouts/slideLayout1.xml"/><Relationship Id="rId6" Type="http://schemas.openxmlformats.org/officeDocument/2006/relationships/hyperlink" Target="https://www.anaconda.com/download/success" TargetMode="External"/><Relationship Id="rId11" Type="http://schemas.openxmlformats.org/officeDocument/2006/relationships/image" Target="../media/image7.png"/><Relationship Id="rId5" Type="http://schemas.openxmlformats.org/officeDocument/2006/relationships/image" Target="../media/image4.jpeg"/><Relationship Id="rId10" Type="http://schemas.openxmlformats.org/officeDocument/2006/relationships/hyperlink" Target="https://cli.github.com/" TargetMode="External"/><Relationship Id="rId4" Type="http://schemas.openxmlformats.org/officeDocument/2006/relationships/hyperlink" Target="https://code.visualstudio.com/download"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81F704-4F2E-DAA1-E1EE-FB96C8DA68FE}"/>
              </a:ext>
            </a:extLst>
          </p:cNvPr>
          <p:cNvSpPr txBox="1"/>
          <p:nvPr/>
        </p:nvSpPr>
        <p:spPr>
          <a:xfrm>
            <a:off x="2724685" y="2082499"/>
            <a:ext cx="6742630" cy="830997"/>
          </a:xfrm>
          <a:prstGeom prst="rect">
            <a:avLst/>
          </a:prstGeom>
          <a:noFill/>
        </p:spPr>
        <p:txBody>
          <a:bodyPr wrap="square">
            <a:spAutoFit/>
          </a:bodyPr>
          <a:lstStyle/>
          <a:p>
            <a:pPr algn="ctr"/>
            <a:r>
              <a:rPr lang="en-IN" sz="2400" b="1" dirty="0">
                <a:solidFill>
                  <a:srgbClr val="002060"/>
                </a:solidFill>
                <a:effectLst/>
                <a:latin typeface="Aptos" panose="020B0004020202020204" pitchFamily="34" charset="0"/>
                <a:ea typeface="Calibri" panose="020F0502020204030204" pitchFamily="34" charset="0"/>
                <a:cs typeface="Times New Roman" panose="02020603050405020304" pitchFamily="18" charset="0"/>
              </a:rPr>
              <a:t>Data Science for Managerial Decisions (MB 511) </a:t>
            </a:r>
          </a:p>
          <a:p>
            <a:pPr algn="ctr"/>
            <a:r>
              <a:rPr lang="en-US" sz="2400" b="1" dirty="0">
                <a:solidFill>
                  <a:srgbClr val="002060"/>
                </a:solidFill>
                <a:latin typeface="Aptos" panose="020B0004020202020204" pitchFamily="34" charset="0"/>
              </a:rPr>
              <a:t>A Short Course in Data Science using Python</a:t>
            </a:r>
          </a:p>
        </p:txBody>
      </p:sp>
      <p:sp>
        <p:nvSpPr>
          <p:cNvPr id="6" name="TextBox 5">
            <a:extLst>
              <a:ext uri="{FF2B5EF4-FFF2-40B4-BE49-F238E27FC236}">
                <a16:creationId xmlns:a16="http://schemas.microsoft.com/office/drawing/2014/main" id="{D17518A8-969A-CA40-5470-57195162E294}"/>
              </a:ext>
            </a:extLst>
          </p:cNvPr>
          <p:cNvSpPr txBox="1"/>
          <p:nvPr/>
        </p:nvSpPr>
        <p:spPr>
          <a:xfrm>
            <a:off x="2724685" y="3429000"/>
            <a:ext cx="6742630" cy="954107"/>
          </a:xfrm>
          <a:prstGeom prst="rect">
            <a:avLst/>
          </a:prstGeom>
          <a:noFill/>
        </p:spPr>
        <p:txBody>
          <a:bodyPr wrap="square">
            <a:spAutoFit/>
          </a:bodyPr>
          <a:lstStyle/>
          <a:p>
            <a:endParaRPr lang="en-IN" sz="1400" b="1" dirty="0">
              <a:solidFill>
                <a:srgbClr val="002060"/>
              </a:solidFill>
              <a:effectLst/>
              <a:latin typeface="Aptos" panose="020B0004020202020204" pitchFamily="34" charset="0"/>
              <a:ea typeface="Calibri" panose="020F0502020204030204" pitchFamily="34" charset="0"/>
              <a:cs typeface="Times New Roman" panose="02020603050405020304" pitchFamily="18" charset="0"/>
            </a:endParaRPr>
          </a:p>
          <a:p>
            <a:r>
              <a:rPr lang="en-IN" sz="1400" b="1" dirty="0">
                <a:solidFill>
                  <a:srgbClr val="002060"/>
                </a:solidFill>
                <a:effectLst/>
                <a:latin typeface="Aptos" panose="020B0004020202020204" pitchFamily="34" charset="0"/>
                <a:ea typeface="Calibri" panose="020F0502020204030204" pitchFamily="34" charset="0"/>
                <a:cs typeface="Times New Roman" panose="02020603050405020304" pitchFamily="18" charset="0"/>
              </a:rPr>
              <a:t>Instructor</a:t>
            </a:r>
            <a:endParaRPr lang="en-IN" sz="1400" b="1" dirty="0">
              <a:solidFill>
                <a:srgbClr val="002060"/>
              </a:solidFill>
              <a:latin typeface="Aptos" panose="020B0004020202020204" pitchFamily="34" charset="0"/>
              <a:ea typeface="Calibri" panose="020F0502020204030204" pitchFamily="34" charset="0"/>
              <a:cs typeface="Times New Roman" panose="02020603050405020304" pitchFamily="18" charset="0"/>
            </a:endParaRPr>
          </a:p>
          <a:p>
            <a:r>
              <a:rPr lang="en-IN" sz="1400" b="1" dirty="0">
                <a:solidFill>
                  <a:srgbClr val="002060"/>
                </a:solidFill>
                <a:latin typeface="Aptos" panose="020B0004020202020204" pitchFamily="34" charset="0"/>
                <a:cs typeface="Times New Roman" panose="02020603050405020304" pitchFamily="18" charset="0"/>
              </a:rPr>
              <a:t>Anant Prakash Awasthi</a:t>
            </a:r>
          </a:p>
          <a:p>
            <a:endParaRPr lang="en-US" sz="1400" b="1" dirty="0">
              <a:solidFill>
                <a:srgbClr val="002060"/>
              </a:solidFill>
              <a:latin typeface="Aptos" panose="020B0004020202020204" pitchFamily="34" charset="0"/>
            </a:endParaRPr>
          </a:p>
        </p:txBody>
      </p:sp>
    </p:spTree>
    <p:extLst>
      <p:ext uri="{BB962C8B-B14F-4D97-AF65-F5344CB8AC3E}">
        <p14:creationId xmlns:p14="http://schemas.microsoft.com/office/powerpoint/2010/main" val="26413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29CEC-C028-9327-D048-BB818E7BB5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287F0A-B272-A392-4611-2EFBA8308B9E}"/>
              </a:ext>
            </a:extLst>
          </p:cNvPr>
          <p:cNvSpPr txBox="1"/>
          <p:nvPr/>
        </p:nvSpPr>
        <p:spPr>
          <a:xfrm>
            <a:off x="607918" y="2474893"/>
            <a:ext cx="6742630" cy="954107"/>
          </a:xfrm>
          <a:prstGeom prst="rect">
            <a:avLst/>
          </a:prstGeom>
          <a:noFill/>
        </p:spPr>
        <p:txBody>
          <a:bodyPr wrap="square">
            <a:spAutoFit/>
          </a:bodyPr>
          <a:lstStyle/>
          <a:p>
            <a:r>
              <a:rPr lang="en-US" b="1" dirty="0">
                <a:solidFill>
                  <a:srgbClr val="002060"/>
                </a:solidFill>
                <a:effectLst/>
                <a:latin typeface="+mj-lt"/>
                <a:ea typeface="Calibri" panose="020F0502020204030204" pitchFamily="34" charset="0"/>
                <a:cs typeface="Times New Roman" panose="02020603050405020304" pitchFamily="18" charset="0"/>
              </a:rPr>
              <a:t>Have a question?</a:t>
            </a:r>
          </a:p>
          <a:p>
            <a:r>
              <a:rPr lang="en-US" sz="1400" b="1" dirty="0">
                <a:solidFill>
                  <a:srgbClr val="002060"/>
                </a:solidFill>
                <a:latin typeface="+mj-lt"/>
                <a:cs typeface="Times New Roman" panose="02020603050405020304" pitchFamily="18" charset="0"/>
              </a:rPr>
              <a:t>Feel Free to Reach out at  </a:t>
            </a:r>
          </a:p>
          <a:p>
            <a:pPr marL="742950" lvl="1" indent="-285750">
              <a:buFont typeface="Arial" panose="020B0604020202020204" pitchFamily="34" charset="0"/>
              <a:buChar char="•"/>
            </a:pPr>
            <a:r>
              <a:rPr lang="en-US" sz="1100" b="1">
                <a:solidFill>
                  <a:srgbClr val="FF0000"/>
                </a:solidFill>
                <a:latin typeface="+mj-lt"/>
                <a:cs typeface="Times New Roman" panose="02020603050405020304" pitchFamily="18" charset="0"/>
              </a:rPr>
              <a:t>+91-88846-92929</a:t>
            </a:r>
            <a:r>
              <a:rPr lang="en-US" sz="1100" b="1">
                <a:solidFill>
                  <a:srgbClr val="002060"/>
                </a:solidFill>
                <a:latin typeface="+mj-lt"/>
                <a:cs typeface="Times New Roman" panose="02020603050405020304" pitchFamily="18" charset="0"/>
              </a:rPr>
              <a:t> </a:t>
            </a:r>
            <a:r>
              <a:rPr lang="en-US" sz="1100" b="1" dirty="0">
                <a:solidFill>
                  <a:srgbClr val="002060"/>
                </a:solidFill>
                <a:latin typeface="+mj-lt"/>
                <a:cs typeface="Times New Roman" panose="02020603050405020304" pitchFamily="18" charset="0"/>
              </a:rPr>
              <a:t>(WhatsApp)</a:t>
            </a:r>
          </a:p>
          <a:p>
            <a:pPr marL="742950" lvl="1" indent="-285750">
              <a:buFont typeface="Arial" panose="020B0604020202020204" pitchFamily="34" charset="0"/>
              <a:buChar char="•"/>
            </a:pPr>
            <a:r>
              <a:rPr lang="en-US" sz="1100" b="1" dirty="0">
                <a:solidFill>
                  <a:srgbClr val="FF0000"/>
                </a:solidFill>
                <a:latin typeface="+mj-lt"/>
                <a:cs typeface="Times New Roman" panose="02020603050405020304" pitchFamily="18" charset="0"/>
              </a:rPr>
              <a:t>anant.awasthi@outlook.com </a:t>
            </a:r>
            <a:r>
              <a:rPr lang="en-US" sz="1100" b="1" dirty="0">
                <a:solidFill>
                  <a:srgbClr val="002060"/>
                </a:solidFill>
                <a:latin typeface="+mj-lt"/>
                <a:cs typeface="Times New Roman" panose="02020603050405020304" pitchFamily="18" charset="0"/>
              </a:rPr>
              <a:t>(E-Mail)</a:t>
            </a:r>
            <a:endParaRPr lang="en-US" sz="1100" b="1" dirty="0">
              <a:solidFill>
                <a:srgbClr val="002060"/>
              </a:solidFill>
              <a:latin typeface="+mj-lt"/>
            </a:endParaRPr>
          </a:p>
        </p:txBody>
      </p:sp>
    </p:spTree>
    <p:extLst>
      <p:ext uri="{BB962C8B-B14F-4D97-AF65-F5344CB8AC3E}">
        <p14:creationId xmlns:p14="http://schemas.microsoft.com/office/powerpoint/2010/main" val="229581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94B44-4689-5F66-1D41-4FDABF1A0E8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3B6248D-EAA3-9BE2-8DE0-1495D4F88EAD}"/>
              </a:ext>
            </a:extLst>
          </p:cNvPr>
          <p:cNvSpPr txBox="1"/>
          <p:nvPr/>
        </p:nvSpPr>
        <p:spPr>
          <a:xfrm>
            <a:off x="536897" y="576527"/>
            <a:ext cx="6742630" cy="369332"/>
          </a:xfrm>
          <a:prstGeom prst="rect">
            <a:avLst/>
          </a:prstGeom>
          <a:noFill/>
        </p:spPr>
        <p:txBody>
          <a:bodyPr wrap="square">
            <a:spAutoFit/>
          </a:bodyPr>
          <a:lstStyle/>
          <a:p>
            <a:r>
              <a:rPr lang="en-IN" b="1" dirty="0">
                <a:solidFill>
                  <a:srgbClr val="002060"/>
                </a:solidFill>
                <a:effectLst/>
                <a:latin typeface="Aptos" panose="020B0004020202020204" pitchFamily="34" charset="0"/>
                <a:ea typeface="Calibri" panose="020F0502020204030204" pitchFamily="34" charset="0"/>
                <a:cs typeface="Times New Roman" panose="02020603050405020304" pitchFamily="18" charset="0"/>
              </a:rPr>
              <a:t>Course </a:t>
            </a:r>
            <a:endParaRPr lang="en-US" b="1" dirty="0">
              <a:solidFill>
                <a:srgbClr val="002060"/>
              </a:solidFill>
              <a:latin typeface="Aptos" panose="020B0004020202020204" pitchFamily="34" charset="0"/>
            </a:endParaRPr>
          </a:p>
        </p:txBody>
      </p:sp>
      <p:pic>
        <p:nvPicPr>
          <p:cNvPr id="5" name="Picture 4">
            <a:extLst>
              <a:ext uri="{FF2B5EF4-FFF2-40B4-BE49-F238E27FC236}">
                <a16:creationId xmlns:a16="http://schemas.microsoft.com/office/drawing/2014/main" id="{E40A5BEE-E7BA-29E8-8510-090AE0803BCF}"/>
              </a:ext>
            </a:extLst>
          </p:cNvPr>
          <p:cNvPicPr>
            <a:picLocks noChangeAspect="1"/>
          </p:cNvPicPr>
          <p:nvPr/>
        </p:nvPicPr>
        <p:blipFill>
          <a:blip r:embed="rId2">
            <a:alphaModFix amt="20000"/>
          </a:blip>
          <a:stretch>
            <a:fillRect/>
          </a:stretch>
        </p:blipFill>
        <p:spPr>
          <a:xfrm>
            <a:off x="5300300" y="-3828"/>
            <a:ext cx="6891700" cy="6858000"/>
          </a:xfrm>
          <a:prstGeom prst="rect">
            <a:avLst/>
          </a:prstGeom>
        </p:spPr>
      </p:pic>
      <p:sp>
        <p:nvSpPr>
          <p:cNvPr id="3" name="TextBox 2">
            <a:extLst>
              <a:ext uri="{FF2B5EF4-FFF2-40B4-BE49-F238E27FC236}">
                <a16:creationId xmlns:a16="http://schemas.microsoft.com/office/drawing/2014/main" id="{87328CB9-3B36-1ABA-048B-3775A254B9E5}"/>
              </a:ext>
            </a:extLst>
          </p:cNvPr>
          <p:cNvSpPr txBox="1"/>
          <p:nvPr/>
        </p:nvSpPr>
        <p:spPr>
          <a:xfrm>
            <a:off x="536897" y="1090110"/>
            <a:ext cx="5185347" cy="5283113"/>
          </a:xfrm>
          <a:prstGeom prst="rect">
            <a:avLst/>
          </a:prstGeom>
          <a:noFill/>
        </p:spPr>
        <p:txBody>
          <a:bodyPr wrap="square">
            <a:spAutoFit/>
          </a:bodyPr>
          <a:lstStyle/>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highlight>
                  <a:srgbClr val="FFFF00"/>
                </a:highlight>
                <a:latin typeface="Aptos" panose="020B0004020202020204" pitchFamily="34" charset="0"/>
                <a:cs typeface="Times New Roman" panose="02020603050405020304" pitchFamily="18" charset="0"/>
              </a:rPr>
              <a:t>Getting and setting</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highlight>
                  <a:srgbClr val="FFFF00"/>
                </a:highlight>
                <a:latin typeface="Aptos" panose="020B0004020202020204" pitchFamily="34" charset="0"/>
                <a:cs typeface="Times New Roman" panose="02020603050405020304" pitchFamily="18" charset="0"/>
              </a:rPr>
              <a:t>A Quick Introduction</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highlight>
                  <a:srgbClr val="FFFF00"/>
                </a:highlight>
                <a:latin typeface="Aptos" panose="020B0004020202020204" pitchFamily="34" charset="0"/>
                <a:cs typeface="Times New Roman" panose="02020603050405020304" pitchFamily="18" charset="0"/>
              </a:rPr>
              <a:t>Industry Products written in Python</a:t>
            </a:r>
          </a:p>
          <a:p>
            <a:pPr marL="285750" marR="0" lvl="0" indent="-285750">
              <a:lnSpc>
                <a:spcPct val="115000"/>
              </a:lnSpc>
              <a:spcBef>
                <a:spcPts val="0"/>
              </a:spcBef>
              <a:spcAft>
                <a:spcPts val="0"/>
              </a:spcAft>
              <a:buFont typeface="Arial" panose="020B0604020202020204" pitchFamily="34" charset="0"/>
              <a:buChar char="•"/>
            </a:pPr>
            <a:endParaRPr lang="en-US" sz="1400" dirty="0">
              <a:solidFill>
                <a:srgbClr val="002060"/>
              </a:solidFill>
              <a:highlight>
                <a:srgbClr val="FFFF00"/>
              </a:highlight>
              <a:latin typeface="Aptos" panose="020B000402020202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highlight>
                  <a:srgbClr val="FFFF00"/>
                </a:highlight>
                <a:latin typeface="Aptos" panose="020B0004020202020204" pitchFamily="34" charset="0"/>
                <a:cs typeface="Times New Roman" panose="02020603050405020304" pitchFamily="18" charset="0"/>
              </a:rPr>
              <a:t>Data Types &amp; Structure</a:t>
            </a:r>
          </a:p>
          <a:p>
            <a:pPr marL="285750" indent="-285750">
              <a:lnSpc>
                <a:spcPct val="115000"/>
              </a:lnSpc>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Loops and Decision Making</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Functions &amp; Libraries</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Error Handling</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Working with Operating System and Dates</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Data Exchange </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Data Management </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Data Visualization</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Feature Engineering</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Quick Introduction to AI</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Model Development and Validation</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Model Deployment</a:t>
            </a:r>
          </a:p>
          <a:p>
            <a:pPr marL="285750" marR="0" lvl="0" indent="-285750">
              <a:lnSpc>
                <a:spcPct val="115000"/>
              </a:lnSpc>
              <a:spcBef>
                <a:spcPts val="0"/>
              </a:spcBef>
              <a:spcAft>
                <a:spcPts val="0"/>
              </a:spcAft>
              <a:buFont typeface="Arial" panose="020B0604020202020204" pitchFamily="34" charset="0"/>
              <a:buChar char="•"/>
            </a:pPr>
            <a:endParaRPr lang="en-US" sz="1400" dirty="0">
              <a:solidFill>
                <a:srgbClr val="002060"/>
              </a:solidFill>
              <a:latin typeface="Aptos" panose="020B000402020202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Case Study 1 – </a:t>
            </a:r>
            <a:r>
              <a:rPr lang="en-US" sz="1400" dirty="0">
                <a:solidFill>
                  <a:srgbClr val="002060"/>
                </a:solidFill>
                <a:latin typeface="Aptos" panose="020B0004020202020204" pitchFamily="34" charset="0"/>
                <a:cs typeface="Times New Roman" panose="02020603050405020304" pitchFamily="18" charset="0"/>
                <a:hlinkClick r:id="rId3"/>
              </a:rPr>
              <a:t>Data Management</a:t>
            </a:r>
            <a:r>
              <a:rPr lang="en-US" sz="1400" dirty="0">
                <a:solidFill>
                  <a:srgbClr val="002060"/>
                </a:solidFill>
                <a:latin typeface="Aptos" panose="020B0004020202020204" pitchFamily="34" charset="0"/>
                <a:cs typeface="Times New Roman" panose="02020603050405020304" pitchFamily="18" charset="0"/>
              </a:rPr>
              <a:t> </a:t>
            </a: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Case Study 2 - </a:t>
            </a:r>
            <a:r>
              <a:rPr lang="en-US" sz="1400" dirty="0">
                <a:solidFill>
                  <a:srgbClr val="002060"/>
                </a:solidFill>
                <a:latin typeface="Aptos" panose="020B0004020202020204" pitchFamily="34" charset="0"/>
                <a:cs typeface="Times New Roman" panose="02020603050405020304" pitchFamily="18" charset="0"/>
                <a:hlinkClick r:id="rId4"/>
              </a:rPr>
              <a:t>Bank Marketing</a:t>
            </a:r>
            <a:endParaRPr lang="en-US" sz="1400" dirty="0">
              <a:solidFill>
                <a:srgbClr val="002060"/>
              </a:solidFill>
              <a:latin typeface="Aptos" panose="020B000402020202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Case Study 3 - </a:t>
            </a:r>
            <a:r>
              <a:rPr lang="en-US" sz="1400" dirty="0">
                <a:solidFill>
                  <a:srgbClr val="002060"/>
                </a:solidFill>
                <a:latin typeface="Aptos" panose="020B0004020202020204" pitchFamily="34" charset="0"/>
                <a:cs typeface="Times New Roman" panose="02020603050405020304" pitchFamily="18" charset="0"/>
                <a:hlinkClick r:id="rId5"/>
              </a:rPr>
              <a:t>Student Performance</a:t>
            </a:r>
            <a:endParaRPr lang="en-US" sz="1400" dirty="0">
              <a:solidFill>
                <a:srgbClr val="002060"/>
              </a:solidFill>
              <a:latin typeface="Aptos" panose="020B0004020202020204" pitchFamily="34" charset="0"/>
              <a:cs typeface="Times New Roman" panose="02020603050405020304" pitchFamily="18" charset="0"/>
            </a:endParaRPr>
          </a:p>
          <a:p>
            <a:pPr marL="285750" marR="0" lvl="0" indent="-285750">
              <a:lnSpc>
                <a:spcPct val="115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Case Study 4 - </a:t>
            </a:r>
            <a:r>
              <a:rPr lang="en-US" sz="1400" dirty="0">
                <a:solidFill>
                  <a:srgbClr val="002060"/>
                </a:solidFill>
                <a:latin typeface="Aptos" panose="020B0004020202020204" pitchFamily="34" charset="0"/>
                <a:cs typeface="Times New Roman" panose="02020603050405020304" pitchFamily="18" charset="0"/>
                <a:hlinkClick r:id="rId6"/>
              </a:rPr>
              <a:t>AI4I 2020 Predictive Maintenance</a:t>
            </a:r>
            <a:endParaRPr lang="en-US" sz="1400" dirty="0">
              <a:solidFill>
                <a:srgbClr val="002060"/>
              </a:solidFill>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294779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DDB2E-A4A9-92FA-0174-A1861DBA7E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C1A5EDD-1646-C315-1DA6-5223E3CDC9DD}"/>
              </a:ext>
            </a:extLst>
          </p:cNvPr>
          <p:cNvSpPr txBox="1"/>
          <p:nvPr/>
        </p:nvSpPr>
        <p:spPr>
          <a:xfrm>
            <a:off x="536897" y="576527"/>
            <a:ext cx="6742630" cy="369332"/>
          </a:xfrm>
          <a:prstGeom prst="rect">
            <a:avLst/>
          </a:prstGeom>
          <a:noFill/>
        </p:spPr>
        <p:txBody>
          <a:bodyPr wrap="square">
            <a:spAutoFit/>
          </a:bodyPr>
          <a:lstStyle/>
          <a:p>
            <a:r>
              <a:rPr lang="en-IN" b="1" dirty="0">
                <a:solidFill>
                  <a:srgbClr val="002060"/>
                </a:solidFill>
                <a:effectLst/>
                <a:latin typeface="Aptos" panose="020B0004020202020204" pitchFamily="34" charset="0"/>
                <a:ea typeface="Calibri" panose="020F0502020204030204" pitchFamily="34" charset="0"/>
                <a:cs typeface="Times New Roman" panose="02020603050405020304" pitchFamily="18" charset="0"/>
              </a:rPr>
              <a:t>Getting and setting</a:t>
            </a:r>
          </a:p>
        </p:txBody>
      </p:sp>
      <p:sp>
        <p:nvSpPr>
          <p:cNvPr id="3" name="TextBox 2">
            <a:extLst>
              <a:ext uri="{FF2B5EF4-FFF2-40B4-BE49-F238E27FC236}">
                <a16:creationId xmlns:a16="http://schemas.microsoft.com/office/drawing/2014/main" id="{E82D051A-07FE-4DA6-F73A-93B9F08215D4}"/>
              </a:ext>
            </a:extLst>
          </p:cNvPr>
          <p:cNvSpPr txBox="1"/>
          <p:nvPr/>
        </p:nvSpPr>
        <p:spPr>
          <a:xfrm>
            <a:off x="536897" y="1594049"/>
            <a:ext cx="2627644" cy="327910"/>
          </a:xfrm>
          <a:prstGeom prst="rect">
            <a:avLst/>
          </a:prstGeom>
          <a:noFill/>
        </p:spPr>
        <p:txBody>
          <a:bodyPr wrap="square">
            <a:spAutoFit/>
          </a:bodyPr>
          <a:lstStyle/>
          <a:p>
            <a:pPr marR="0" lvl="0">
              <a:lnSpc>
                <a:spcPct val="115000"/>
              </a:lnSpc>
              <a:spcBef>
                <a:spcPts val="0"/>
              </a:spcBef>
              <a:spcAft>
                <a:spcPts val="0"/>
              </a:spcAft>
            </a:pPr>
            <a:r>
              <a:rPr lang="en-US" sz="1400" dirty="0">
                <a:solidFill>
                  <a:srgbClr val="002060"/>
                </a:solidFill>
                <a:latin typeface="Aptos" panose="020B0004020202020204" pitchFamily="34" charset="0"/>
                <a:cs typeface="Times New Roman" panose="02020603050405020304" pitchFamily="18" charset="0"/>
              </a:rPr>
              <a:t>Python from Python Website</a:t>
            </a:r>
            <a:endParaRPr lang="en-US" sz="1400" dirty="0">
              <a:solidFill>
                <a:srgbClr val="FF0000"/>
              </a:solidFill>
              <a:effectLst/>
              <a:latin typeface="Aptos" panose="020B000402020202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DD77A8F-68BB-1CE4-9299-4D2E30979549}"/>
              </a:ext>
            </a:extLst>
          </p:cNvPr>
          <p:cNvSpPr txBox="1"/>
          <p:nvPr/>
        </p:nvSpPr>
        <p:spPr>
          <a:xfrm>
            <a:off x="3342851" y="1594049"/>
            <a:ext cx="2627644" cy="327910"/>
          </a:xfrm>
          <a:prstGeom prst="rect">
            <a:avLst/>
          </a:prstGeom>
          <a:noFill/>
        </p:spPr>
        <p:txBody>
          <a:bodyPr wrap="square">
            <a:spAutoFit/>
          </a:bodyPr>
          <a:lstStyle/>
          <a:p>
            <a:pPr marR="0" lvl="0">
              <a:lnSpc>
                <a:spcPct val="115000"/>
              </a:lnSpc>
              <a:spcBef>
                <a:spcPts val="0"/>
              </a:spcBef>
              <a:spcAft>
                <a:spcPts val="0"/>
              </a:spcAft>
            </a:pPr>
            <a:r>
              <a:rPr lang="en-US" sz="1400" dirty="0">
                <a:solidFill>
                  <a:srgbClr val="002060"/>
                </a:solidFill>
                <a:latin typeface="Aptos" panose="020B0004020202020204" pitchFamily="34" charset="0"/>
                <a:cs typeface="Times New Roman" panose="02020603050405020304" pitchFamily="18" charset="0"/>
              </a:rPr>
              <a:t>Managed Python Distribution</a:t>
            </a:r>
            <a:endParaRPr lang="en-US" sz="1400" dirty="0">
              <a:solidFill>
                <a:srgbClr val="FF0000"/>
              </a:solidFill>
              <a:effectLst/>
              <a:latin typeface="Aptos" panose="020B0004020202020204" pitchFamily="34" charset="0"/>
              <a:ea typeface="Times New Roman" panose="02020603050405020304" pitchFamily="18" charset="0"/>
              <a:cs typeface="Times New Roman" panose="02020603050405020304" pitchFamily="18" charset="0"/>
            </a:endParaRPr>
          </a:p>
        </p:txBody>
      </p:sp>
      <p:pic>
        <p:nvPicPr>
          <p:cNvPr id="1026" name="Picture 2" descr="Python Logo, symbol, meaning, history, PNG, brand">
            <a:hlinkClick r:id="rId2"/>
            <a:extLst>
              <a:ext uri="{FF2B5EF4-FFF2-40B4-BE49-F238E27FC236}">
                <a16:creationId xmlns:a16="http://schemas.microsoft.com/office/drawing/2014/main" id="{A84D1C34-F231-A844-558D-BF25B8E27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376" y="2156714"/>
            <a:ext cx="96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High-Quality Visual Studio Code Logo for Creative Design">
            <a:hlinkClick r:id="rId4"/>
            <a:extLst>
              <a:ext uri="{FF2B5EF4-FFF2-40B4-BE49-F238E27FC236}">
                <a16:creationId xmlns:a16="http://schemas.microsoft.com/office/drawing/2014/main" id="{E71768B2-A954-2C5F-969E-988CE97CB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376" y="3159000"/>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53E106-42BE-FC04-EB0F-E043551F2C72}"/>
              </a:ext>
            </a:extLst>
          </p:cNvPr>
          <p:cNvSpPr txBox="1"/>
          <p:nvPr/>
        </p:nvSpPr>
        <p:spPr>
          <a:xfrm>
            <a:off x="1298170" y="3699000"/>
            <a:ext cx="712411" cy="243721"/>
          </a:xfrm>
          <a:prstGeom prst="rect">
            <a:avLst/>
          </a:prstGeom>
          <a:noFill/>
        </p:spPr>
        <p:txBody>
          <a:bodyPr wrap="square">
            <a:spAutoFit/>
          </a:bodyPr>
          <a:lstStyle/>
          <a:p>
            <a:pPr marR="0" lvl="0" algn="ctr">
              <a:lnSpc>
                <a:spcPct val="115000"/>
              </a:lnSpc>
              <a:spcBef>
                <a:spcPts val="0"/>
              </a:spcBef>
              <a:spcAft>
                <a:spcPts val="0"/>
              </a:spcAft>
            </a:pPr>
            <a:r>
              <a:rPr lang="en-US" sz="900" dirty="0">
                <a:solidFill>
                  <a:srgbClr val="002060"/>
                </a:solidFill>
                <a:latin typeface="Aptos" panose="020B0004020202020204" pitchFamily="34" charset="0"/>
                <a:cs typeface="Times New Roman" panose="02020603050405020304" pitchFamily="18" charset="0"/>
              </a:rPr>
              <a:t>VS Code</a:t>
            </a:r>
            <a:endParaRPr lang="en-US" sz="900" dirty="0">
              <a:solidFill>
                <a:srgbClr val="FF0000"/>
              </a:solidFill>
              <a:effectLst/>
              <a:latin typeface="Aptos" panose="020B0004020202020204" pitchFamily="34" charset="0"/>
              <a:ea typeface="Times New Roman" panose="02020603050405020304" pitchFamily="18" charset="0"/>
              <a:cs typeface="Times New Roman" panose="02020603050405020304" pitchFamily="18" charset="0"/>
            </a:endParaRPr>
          </a:p>
        </p:txBody>
      </p:sp>
      <p:pic>
        <p:nvPicPr>
          <p:cNvPr id="1030" name="Picture 6" descr="Installing Anaconda Individual Edition">
            <a:hlinkClick r:id="rId6"/>
            <a:extLst>
              <a:ext uri="{FF2B5EF4-FFF2-40B4-BE49-F238E27FC236}">
                <a16:creationId xmlns:a16="http://schemas.microsoft.com/office/drawing/2014/main" id="{E0A472BA-5F50-0E6B-B88D-2CCBF90E91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8212" y="1948297"/>
            <a:ext cx="1280000"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7BAA097-B0CE-9A2F-3690-69A3342199A1}"/>
              </a:ext>
            </a:extLst>
          </p:cNvPr>
          <p:cNvCxnSpPr>
            <a:cxnSpLocks/>
          </p:cNvCxnSpPr>
          <p:nvPr/>
        </p:nvCxnSpPr>
        <p:spPr>
          <a:xfrm>
            <a:off x="3039035" y="1362636"/>
            <a:ext cx="0" cy="277200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DBA018D-CDBD-CC9B-91E2-57378CBB4AA4}"/>
              </a:ext>
            </a:extLst>
          </p:cNvPr>
          <p:cNvCxnSpPr>
            <a:cxnSpLocks/>
          </p:cNvCxnSpPr>
          <p:nvPr/>
        </p:nvCxnSpPr>
        <p:spPr>
          <a:xfrm>
            <a:off x="5862917" y="1362636"/>
            <a:ext cx="0" cy="277200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F17EFE9-57B6-EB17-3C86-C2CA8B39C9B6}"/>
              </a:ext>
            </a:extLst>
          </p:cNvPr>
          <p:cNvSpPr txBox="1"/>
          <p:nvPr/>
        </p:nvSpPr>
        <p:spPr>
          <a:xfrm>
            <a:off x="6196731" y="1594049"/>
            <a:ext cx="3018983" cy="327910"/>
          </a:xfrm>
          <a:prstGeom prst="rect">
            <a:avLst/>
          </a:prstGeom>
          <a:noFill/>
        </p:spPr>
        <p:txBody>
          <a:bodyPr wrap="square">
            <a:spAutoFit/>
          </a:bodyPr>
          <a:lstStyle/>
          <a:p>
            <a:pPr marR="0" lvl="0">
              <a:lnSpc>
                <a:spcPct val="115000"/>
              </a:lnSpc>
              <a:spcBef>
                <a:spcPts val="0"/>
              </a:spcBef>
              <a:spcAft>
                <a:spcPts val="0"/>
              </a:spcAft>
            </a:pPr>
            <a:r>
              <a:rPr lang="en-US" sz="1400" dirty="0">
                <a:solidFill>
                  <a:srgbClr val="002060"/>
                </a:solidFill>
                <a:effectLst/>
                <a:latin typeface="Aptos" panose="020B0004020202020204" pitchFamily="34" charset="0"/>
                <a:ea typeface="Times New Roman" panose="02020603050405020304" pitchFamily="18" charset="0"/>
                <a:cs typeface="Times New Roman" panose="02020603050405020304" pitchFamily="18" charset="0"/>
              </a:rPr>
              <a:t>Collaboration and Version Control</a:t>
            </a:r>
            <a:endParaRPr lang="en-US" sz="1400" dirty="0">
              <a:solidFill>
                <a:srgbClr val="FF0000"/>
              </a:solidFill>
              <a:effectLst/>
              <a:latin typeface="Aptos" panose="020B0004020202020204" pitchFamily="34" charset="0"/>
              <a:ea typeface="Times New Roman" panose="02020603050405020304" pitchFamily="18" charset="0"/>
              <a:cs typeface="Times New Roman" panose="02020603050405020304" pitchFamily="18" charset="0"/>
            </a:endParaRPr>
          </a:p>
        </p:txBody>
      </p:sp>
      <p:pic>
        <p:nvPicPr>
          <p:cNvPr id="1032" name="Picture 8" descr="Git">
            <a:hlinkClick r:id="rId8"/>
            <a:extLst>
              <a:ext uri="{FF2B5EF4-FFF2-40B4-BE49-F238E27FC236}">
                <a16:creationId xmlns:a16="http://schemas.microsoft.com/office/drawing/2014/main" id="{51B96C32-8B19-0FE8-147F-E734047F9D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1224" y="2128297"/>
            <a:ext cx="860869"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PowerUsers | GitHub Cli ...">
            <a:hlinkClick r:id="rId10"/>
            <a:extLst>
              <a:ext uri="{FF2B5EF4-FFF2-40B4-BE49-F238E27FC236}">
                <a16:creationId xmlns:a16="http://schemas.microsoft.com/office/drawing/2014/main" id="{4BDCFB18-CCA8-54CF-4C51-8011286532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46222" y="3249000"/>
            <a:ext cx="720000" cy="360000"/>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1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DDB2E-A4A9-92FA-0174-A1861DBA7E7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3E31B55-4BBF-62C6-1C13-636F80E35F60}"/>
              </a:ext>
            </a:extLst>
          </p:cNvPr>
          <p:cNvPicPr>
            <a:picLocks noChangeAspect="1"/>
          </p:cNvPicPr>
          <p:nvPr/>
        </p:nvPicPr>
        <p:blipFill>
          <a:blip r:embed="rId2">
            <a:alphaModFix amt="20000"/>
          </a:blip>
          <a:stretch>
            <a:fillRect/>
          </a:stretch>
        </p:blipFill>
        <p:spPr>
          <a:xfrm>
            <a:off x="5334000" y="0"/>
            <a:ext cx="6858000" cy="6858000"/>
          </a:xfrm>
          <a:prstGeom prst="rect">
            <a:avLst/>
          </a:prstGeom>
        </p:spPr>
      </p:pic>
      <p:sp>
        <p:nvSpPr>
          <p:cNvPr id="2" name="TextBox 1">
            <a:extLst>
              <a:ext uri="{FF2B5EF4-FFF2-40B4-BE49-F238E27FC236}">
                <a16:creationId xmlns:a16="http://schemas.microsoft.com/office/drawing/2014/main" id="{CC1A5EDD-1646-C315-1DA6-5223E3CDC9DD}"/>
              </a:ext>
            </a:extLst>
          </p:cNvPr>
          <p:cNvSpPr txBox="1"/>
          <p:nvPr/>
        </p:nvSpPr>
        <p:spPr>
          <a:xfrm>
            <a:off x="536897" y="576527"/>
            <a:ext cx="6742630" cy="369332"/>
          </a:xfrm>
          <a:prstGeom prst="rect">
            <a:avLst/>
          </a:prstGeom>
          <a:noFill/>
        </p:spPr>
        <p:txBody>
          <a:bodyPr wrap="square">
            <a:spAutoFit/>
          </a:bodyPr>
          <a:lstStyle/>
          <a:p>
            <a:r>
              <a:rPr lang="en-IN" b="1" dirty="0">
                <a:solidFill>
                  <a:srgbClr val="002060"/>
                </a:solidFill>
                <a:effectLst/>
                <a:latin typeface="Aptos" panose="020B0004020202020204" pitchFamily="34" charset="0"/>
                <a:ea typeface="Calibri" panose="020F0502020204030204" pitchFamily="34" charset="0"/>
                <a:cs typeface="Times New Roman" panose="02020603050405020304" pitchFamily="18" charset="0"/>
              </a:rPr>
              <a:t>Data Structures in Python</a:t>
            </a:r>
          </a:p>
        </p:txBody>
      </p:sp>
      <p:grpSp>
        <p:nvGrpSpPr>
          <p:cNvPr id="7" name="Group 6">
            <a:extLst>
              <a:ext uri="{FF2B5EF4-FFF2-40B4-BE49-F238E27FC236}">
                <a16:creationId xmlns:a16="http://schemas.microsoft.com/office/drawing/2014/main" id="{852E26E7-A5B8-FD82-14EE-98004337C6E4}"/>
              </a:ext>
            </a:extLst>
          </p:cNvPr>
          <p:cNvGrpSpPr/>
          <p:nvPr/>
        </p:nvGrpSpPr>
        <p:grpSpPr>
          <a:xfrm>
            <a:off x="1189500" y="1291736"/>
            <a:ext cx="2718712" cy="4732734"/>
            <a:chOff x="1524104" y="1273448"/>
            <a:chExt cx="1577578" cy="4732734"/>
          </a:xfrm>
        </p:grpSpPr>
        <p:sp>
          <p:nvSpPr>
            <p:cNvPr id="8" name="Freeform: Shape 7">
              <a:extLst>
                <a:ext uri="{FF2B5EF4-FFF2-40B4-BE49-F238E27FC236}">
                  <a16:creationId xmlns:a16="http://schemas.microsoft.com/office/drawing/2014/main" id="{20E9D479-91FC-CADC-686C-809B6CDC8888}"/>
                </a:ext>
              </a:extLst>
            </p:cNvPr>
            <p:cNvSpPr/>
            <p:nvPr/>
          </p:nvSpPr>
          <p:spPr>
            <a:xfrm>
              <a:off x="1524104" y="1273448"/>
              <a:ext cx="1577578" cy="788789"/>
            </a:xfrm>
            <a:custGeom>
              <a:avLst/>
              <a:gdLst>
                <a:gd name="connsiteX0" fmla="*/ 0 w 1577578"/>
                <a:gd name="connsiteY0" fmla="*/ 78879 h 788789"/>
                <a:gd name="connsiteX1" fmla="*/ 78879 w 1577578"/>
                <a:gd name="connsiteY1" fmla="*/ 0 h 788789"/>
                <a:gd name="connsiteX2" fmla="*/ 1498699 w 1577578"/>
                <a:gd name="connsiteY2" fmla="*/ 0 h 788789"/>
                <a:gd name="connsiteX3" fmla="*/ 1577578 w 1577578"/>
                <a:gd name="connsiteY3" fmla="*/ 78879 h 788789"/>
                <a:gd name="connsiteX4" fmla="*/ 1577578 w 1577578"/>
                <a:gd name="connsiteY4" fmla="*/ 709910 h 788789"/>
                <a:gd name="connsiteX5" fmla="*/ 1498699 w 1577578"/>
                <a:gd name="connsiteY5" fmla="*/ 788789 h 788789"/>
                <a:gd name="connsiteX6" fmla="*/ 78879 w 1577578"/>
                <a:gd name="connsiteY6" fmla="*/ 788789 h 788789"/>
                <a:gd name="connsiteX7" fmla="*/ 0 w 1577578"/>
                <a:gd name="connsiteY7" fmla="*/ 709910 h 788789"/>
                <a:gd name="connsiteX8" fmla="*/ 0 w 1577578"/>
                <a:gd name="connsiteY8" fmla="*/ 78879 h 78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7578" h="788789">
                  <a:moveTo>
                    <a:pt x="0" y="78879"/>
                  </a:moveTo>
                  <a:cubicBezTo>
                    <a:pt x="0" y="35315"/>
                    <a:pt x="35315" y="0"/>
                    <a:pt x="78879" y="0"/>
                  </a:cubicBezTo>
                  <a:lnTo>
                    <a:pt x="1498699" y="0"/>
                  </a:lnTo>
                  <a:cubicBezTo>
                    <a:pt x="1542263" y="0"/>
                    <a:pt x="1577578" y="35315"/>
                    <a:pt x="1577578" y="78879"/>
                  </a:cubicBezTo>
                  <a:lnTo>
                    <a:pt x="1577578" y="709910"/>
                  </a:lnTo>
                  <a:cubicBezTo>
                    <a:pt x="1577578" y="753474"/>
                    <a:pt x="1542263" y="788789"/>
                    <a:pt x="1498699" y="788789"/>
                  </a:cubicBezTo>
                  <a:lnTo>
                    <a:pt x="78879" y="788789"/>
                  </a:lnTo>
                  <a:cubicBezTo>
                    <a:pt x="35315" y="788789"/>
                    <a:pt x="0" y="753474"/>
                    <a:pt x="0" y="709910"/>
                  </a:cubicBezTo>
                  <a:lnTo>
                    <a:pt x="0" y="78879"/>
                  </a:lnTo>
                  <a:close/>
                </a:path>
              </a:pathLst>
            </a:custGeom>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57393" tIns="45963" rIns="57393" bIns="45963" numCol="1" spcCol="1270" anchor="ctr" anchorCtr="0">
              <a:noAutofit/>
            </a:bodyPr>
            <a:lstStyle/>
            <a:p>
              <a:pPr marL="0" lvl="0" indent="0" algn="ctr" defTabSz="800100">
                <a:lnSpc>
                  <a:spcPct val="90000"/>
                </a:lnSpc>
                <a:spcBef>
                  <a:spcPct val="0"/>
                </a:spcBef>
                <a:spcAft>
                  <a:spcPct val="35000"/>
                </a:spcAft>
                <a:buNone/>
              </a:pPr>
              <a:r>
                <a:rPr lang="en-US" sz="1800" kern="1200" dirty="0"/>
                <a:t>Data Structure in Python</a:t>
              </a:r>
              <a:endParaRPr lang="en-IN" sz="1800" kern="1200" dirty="0"/>
            </a:p>
          </p:txBody>
        </p:sp>
        <p:sp>
          <p:nvSpPr>
            <p:cNvPr id="9" name="Freeform: Shape 8">
              <a:extLst>
                <a:ext uri="{FF2B5EF4-FFF2-40B4-BE49-F238E27FC236}">
                  <a16:creationId xmlns:a16="http://schemas.microsoft.com/office/drawing/2014/main" id="{40E22B5B-6484-B731-A8A2-F96C824D491D}"/>
                </a:ext>
              </a:extLst>
            </p:cNvPr>
            <p:cNvSpPr/>
            <p:nvPr/>
          </p:nvSpPr>
          <p:spPr>
            <a:xfrm>
              <a:off x="1681862" y="2062237"/>
              <a:ext cx="157757" cy="591591"/>
            </a:xfrm>
            <a:custGeom>
              <a:avLst/>
              <a:gdLst/>
              <a:ahLst/>
              <a:cxnLst/>
              <a:rect l="0" t="0" r="0" b="0"/>
              <a:pathLst>
                <a:path>
                  <a:moveTo>
                    <a:pt x="0" y="0"/>
                  </a:moveTo>
                  <a:lnTo>
                    <a:pt x="0" y="591591"/>
                  </a:lnTo>
                  <a:lnTo>
                    <a:pt x="157757" y="591591"/>
                  </a:lnTo>
                </a:path>
              </a:pathLst>
            </a:custGeom>
            <a:noFill/>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9B7258D1-19EC-A947-8ABB-F0D62B8D1F4B}"/>
                </a:ext>
              </a:extLst>
            </p:cNvPr>
            <p:cNvSpPr/>
            <p:nvPr/>
          </p:nvSpPr>
          <p:spPr>
            <a:xfrm>
              <a:off x="1839620" y="2259434"/>
              <a:ext cx="1262062" cy="788789"/>
            </a:xfrm>
            <a:custGeom>
              <a:avLst/>
              <a:gdLst>
                <a:gd name="connsiteX0" fmla="*/ 0 w 1262062"/>
                <a:gd name="connsiteY0" fmla="*/ 78879 h 788789"/>
                <a:gd name="connsiteX1" fmla="*/ 78879 w 1262062"/>
                <a:gd name="connsiteY1" fmla="*/ 0 h 788789"/>
                <a:gd name="connsiteX2" fmla="*/ 1183183 w 1262062"/>
                <a:gd name="connsiteY2" fmla="*/ 0 h 788789"/>
                <a:gd name="connsiteX3" fmla="*/ 1262062 w 1262062"/>
                <a:gd name="connsiteY3" fmla="*/ 78879 h 788789"/>
                <a:gd name="connsiteX4" fmla="*/ 1262062 w 1262062"/>
                <a:gd name="connsiteY4" fmla="*/ 709910 h 788789"/>
                <a:gd name="connsiteX5" fmla="*/ 1183183 w 1262062"/>
                <a:gd name="connsiteY5" fmla="*/ 788789 h 788789"/>
                <a:gd name="connsiteX6" fmla="*/ 78879 w 1262062"/>
                <a:gd name="connsiteY6" fmla="*/ 788789 h 788789"/>
                <a:gd name="connsiteX7" fmla="*/ 0 w 1262062"/>
                <a:gd name="connsiteY7" fmla="*/ 709910 h 788789"/>
                <a:gd name="connsiteX8" fmla="*/ 0 w 1262062"/>
                <a:gd name="connsiteY8" fmla="*/ 78879 h 78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062" h="788789">
                  <a:moveTo>
                    <a:pt x="0" y="78879"/>
                  </a:moveTo>
                  <a:cubicBezTo>
                    <a:pt x="0" y="35315"/>
                    <a:pt x="35315" y="0"/>
                    <a:pt x="78879" y="0"/>
                  </a:cubicBezTo>
                  <a:lnTo>
                    <a:pt x="1183183" y="0"/>
                  </a:lnTo>
                  <a:cubicBezTo>
                    <a:pt x="1226747" y="0"/>
                    <a:pt x="1262062" y="35315"/>
                    <a:pt x="1262062" y="78879"/>
                  </a:cubicBezTo>
                  <a:lnTo>
                    <a:pt x="1262062" y="709910"/>
                  </a:lnTo>
                  <a:cubicBezTo>
                    <a:pt x="1262062" y="753474"/>
                    <a:pt x="1226747" y="788789"/>
                    <a:pt x="1183183" y="788789"/>
                  </a:cubicBezTo>
                  <a:lnTo>
                    <a:pt x="78879" y="788789"/>
                  </a:lnTo>
                  <a:cubicBezTo>
                    <a:pt x="35315" y="788789"/>
                    <a:pt x="0" y="753474"/>
                    <a:pt x="0" y="709910"/>
                  </a:cubicBezTo>
                  <a:lnTo>
                    <a:pt x="0" y="78879"/>
                  </a:lnTo>
                  <a:close/>
                </a:path>
              </a:pathLst>
            </a:custGeom>
          </p:spPr>
          <p:style>
            <a:lnRef idx="2">
              <a:schemeClr val="accent1">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203" tIns="48503" rIns="61203" bIns="48503" numCol="1" spcCol="1270" anchor="ctr" anchorCtr="0">
              <a:noAutofit/>
            </a:bodyPr>
            <a:lstStyle/>
            <a:p>
              <a:pPr marL="0" lvl="0" indent="0" algn="ctr" defTabSz="889000">
                <a:lnSpc>
                  <a:spcPct val="90000"/>
                </a:lnSpc>
                <a:spcBef>
                  <a:spcPct val="0"/>
                </a:spcBef>
                <a:spcAft>
                  <a:spcPct val="35000"/>
                </a:spcAft>
                <a:buNone/>
              </a:pPr>
              <a:r>
                <a:rPr lang="en-US" sz="2000" kern="1200" dirty="0"/>
                <a:t>List</a:t>
              </a:r>
              <a:endParaRPr lang="en-IN" sz="2000" kern="1200" dirty="0"/>
            </a:p>
          </p:txBody>
        </p:sp>
        <p:sp>
          <p:nvSpPr>
            <p:cNvPr id="11" name="Freeform: Shape 10">
              <a:extLst>
                <a:ext uri="{FF2B5EF4-FFF2-40B4-BE49-F238E27FC236}">
                  <a16:creationId xmlns:a16="http://schemas.microsoft.com/office/drawing/2014/main" id="{D56B4F59-8D84-2A98-37D6-15396EF95EDB}"/>
                </a:ext>
              </a:extLst>
            </p:cNvPr>
            <p:cNvSpPr/>
            <p:nvPr/>
          </p:nvSpPr>
          <p:spPr>
            <a:xfrm>
              <a:off x="1681862" y="2062237"/>
              <a:ext cx="157757" cy="1577578"/>
            </a:xfrm>
            <a:custGeom>
              <a:avLst/>
              <a:gdLst/>
              <a:ahLst/>
              <a:cxnLst/>
              <a:rect l="0" t="0" r="0" b="0"/>
              <a:pathLst>
                <a:path>
                  <a:moveTo>
                    <a:pt x="0" y="0"/>
                  </a:moveTo>
                  <a:lnTo>
                    <a:pt x="0" y="1577578"/>
                  </a:lnTo>
                  <a:lnTo>
                    <a:pt x="157757" y="1577578"/>
                  </a:lnTo>
                </a:path>
              </a:pathLst>
            </a:custGeom>
            <a:noFill/>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DC3FF924-F622-1804-8C48-B17491C6D77F}"/>
                </a:ext>
              </a:extLst>
            </p:cNvPr>
            <p:cNvSpPr/>
            <p:nvPr/>
          </p:nvSpPr>
          <p:spPr>
            <a:xfrm>
              <a:off x="1839620" y="3245420"/>
              <a:ext cx="1262062" cy="788789"/>
            </a:xfrm>
            <a:custGeom>
              <a:avLst/>
              <a:gdLst>
                <a:gd name="connsiteX0" fmla="*/ 0 w 1262062"/>
                <a:gd name="connsiteY0" fmla="*/ 78879 h 788789"/>
                <a:gd name="connsiteX1" fmla="*/ 78879 w 1262062"/>
                <a:gd name="connsiteY1" fmla="*/ 0 h 788789"/>
                <a:gd name="connsiteX2" fmla="*/ 1183183 w 1262062"/>
                <a:gd name="connsiteY2" fmla="*/ 0 h 788789"/>
                <a:gd name="connsiteX3" fmla="*/ 1262062 w 1262062"/>
                <a:gd name="connsiteY3" fmla="*/ 78879 h 788789"/>
                <a:gd name="connsiteX4" fmla="*/ 1262062 w 1262062"/>
                <a:gd name="connsiteY4" fmla="*/ 709910 h 788789"/>
                <a:gd name="connsiteX5" fmla="*/ 1183183 w 1262062"/>
                <a:gd name="connsiteY5" fmla="*/ 788789 h 788789"/>
                <a:gd name="connsiteX6" fmla="*/ 78879 w 1262062"/>
                <a:gd name="connsiteY6" fmla="*/ 788789 h 788789"/>
                <a:gd name="connsiteX7" fmla="*/ 0 w 1262062"/>
                <a:gd name="connsiteY7" fmla="*/ 709910 h 788789"/>
                <a:gd name="connsiteX8" fmla="*/ 0 w 1262062"/>
                <a:gd name="connsiteY8" fmla="*/ 78879 h 78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062" h="788789">
                  <a:moveTo>
                    <a:pt x="0" y="78879"/>
                  </a:moveTo>
                  <a:cubicBezTo>
                    <a:pt x="0" y="35315"/>
                    <a:pt x="35315" y="0"/>
                    <a:pt x="78879" y="0"/>
                  </a:cubicBezTo>
                  <a:lnTo>
                    <a:pt x="1183183" y="0"/>
                  </a:lnTo>
                  <a:cubicBezTo>
                    <a:pt x="1226747" y="0"/>
                    <a:pt x="1262062" y="35315"/>
                    <a:pt x="1262062" y="78879"/>
                  </a:cubicBezTo>
                  <a:lnTo>
                    <a:pt x="1262062" y="709910"/>
                  </a:lnTo>
                  <a:cubicBezTo>
                    <a:pt x="1262062" y="753474"/>
                    <a:pt x="1226747" y="788789"/>
                    <a:pt x="1183183" y="788789"/>
                  </a:cubicBezTo>
                  <a:lnTo>
                    <a:pt x="78879" y="788789"/>
                  </a:lnTo>
                  <a:cubicBezTo>
                    <a:pt x="35315" y="788789"/>
                    <a:pt x="0" y="753474"/>
                    <a:pt x="0" y="709910"/>
                  </a:cubicBezTo>
                  <a:lnTo>
                    <a:pt x="0" y="78879"/>
                  </a:lnTo>
                  <a:close/>
                </a:path>
              </a:pathLst>
            </a:custGeom>
          </p:spPr>
          <p:style>
            <a:lnRef idx="2">
              <a:schemeClr val="accent1">
                <a:shade val="80000"/>
                <a:hueOff val="116428"/>
                <a:satOff val="-2085"/>
                <a:lumOff val="886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203" tIns="48503" rIns="61203" bIns="48503" numCol="1" spcCol="1270" anchor="ctr" anchorCtr="0">
              <a:noAutofit/>
            </a:bodyPr>
            <a:lstStyle/>
            <a:p>
              <a:pPr marL="0" lvl="0" indent="0" algn="ctr" defTabSz="889000">
                <a:lnSpc>
                  <a:spcPct val="90000"/>
                </a:lnSpc>
                <a:spcBef>
                  <a:spcPct val="0"/>
                </a:spcBef>
                <a:spcAft>
                  <a:spcPct val="35000"/>
                </a:spcAft>
                <a:buNone/>
              </a:pPr>
              <a:r>
                <a:rPr lang="en-US" sz="2000" kern="1200" dirty="0"/>
                <a:t>Tuple</a:t>
              </a:r>
              <a:endParaRPr lang="en-IN" sz="2000" kern="1200" dirty="0"/>
            </a:p>
          </p:txBody>
        </p:sp>
        <p:sp>
          <p:nvSpPr>
            <p:cNvPr id="13" name="Freeform: Shape 12">
              <a:extLst>
                <a:ext uri="{FF2B5EF4-FFF2-40B4-BE49-F238E27FC236}">
                  <a16:creationId xmlns:a16="http://schemas.microsoft.com/office/drawing/2014/main" id="{25F9F053-4E1A-0EC7-74AA-4F3D72F8F954}"/>
                </a:ext>
              </a:extLst>
            </p:cNvPr>
            <p:cNvSpPr/>
            <p:nvPr/>
          </p:nvSpPr>
          <p:spPr>
            <a:xfrm>
              <a:off x="1681862" y="2062237"/>
              <a:ext cx="157757" cy="2563564"/>
            </a:xfrm>
            <a:custGeom>
              <a:avLst/>
              <a:gdLst/>
              <a:ahLst/>
              <a:cxnLst/>
              <a:rect l="0" t="0" r="0" b="0"/>
              <a:pathLst>
                <a:path>
                  <a:moveTo>
                    <a:pt x="0" y="0"/>
                  </a:moveTo>
                  <a:lnTo>
                    <a:pt x="0" y="2563564"/>
                  </a:lnTo>
                  <a:lnTo>
                    <a:pt x="157757" y="2563564"/>
                  </a:lnTo>
                </a:path>
              </a:pathLst>
            </a:custGeom>
            <a:noFill/>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3AC09E09-F956-E850-82B2-E8D4BBABEDD4}"/>
                </a:ext>
              </a:extLst>
            </p:cNvPr>
            <p:cNvSpPr/>
            <p:nvPr/>
          </p:nvSpPr>
          <p:spPr>
            <a:xfrm>
              <a:off x="1839620" y="4231407"/>
              <a:ext cx="1262062" cy="788789"/>
            </a:xfrm>
            <a:custGeom>
              <a:avLst/>
              <a:gdLst>
                <a:gd name="connsiteX0" fmla="*/ 0 w 1262062"/>
                <a:gd name="connsiteY0" fmla="*/ 78879 h 788789"/>
                <a:gd name="connsiteX1" fmla="*/ 78879 w 1262062"/>
                <a:gd name="connsiteY1" fmla="*/ 0 h 788789"/>
                <a:gd name="connsiteX2" fmla="*/ 1183183 w 1262062"/>
                <a:gd name="connsiteY2" fmla="*/ 0 h 788789"/>
                <a:gd name="connsiteX3" fmla="*/ 1262062 w 1262062"/>
                <a:gd name="connsiteY3" fmla="*/ 78879 h 788789"/>
                <a:gd name="connsiteX4" fmla="*/ 1262062 w 1262062"/>
                <a:gd name="connsiteY4" fmla="*/ 709910 h 788789"/>
                <a:gd name="connsiteX5" fmla="*/ 1183183 w 1262062"/>
                <a:gd name="connsiteY5" fmla="*/ 788789 h 788789"/>
                <a:gd name="connsiteX6" fmla="*/ 78879 w 1262062"/>
                <a:gd name="connsiteY6" fmla="*/ 788789 h 788789"/>
                <a:gd name="connsiteX7" fmla="*/ 0 w 1262062"/>
                <a:gd name="connsiteY7" fmla="*/ 709910 h 788789"/>
                <a:gd name="connsiteX8" fmla="*/ 0 w 1262062"/>
                <a:gd name="connsiteY8" fmla="*/ 78879 h 78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062" h="788789">
                  <a:moveTo>
                    <a:pt x="0" y="78879"/>
                  </a:moveTo>
                  <a:cubicBezTo>
                    <a:pt x="0" y="35315"/>
                    <a:pt x="35315" y="0"/>
                    <a:pt x="78879" y="0"/>
                  </a:cubicBezTo>
                  <a:lnTo>
                    <a:pt x="1183183" y="0"/>
                  </a:lnTo>
                  <a:cubicBezTo>
                    <a:pt x="1226747" y="0"/>
                    <a:pt x="1262062" y="35315"/>
                    <a:pt x="1262062" y="78879"/>
                  </a:cubicBezTo>
                  <a:lnTo>
                    <a:pt x="1262062" y="709910"/>
                  </a:lnTo>
                  <a:cubicBezTo>
                    <a:pt x="1262062" y="753474"/>
                    <a:pt x="1226747" y="788789"/>
                    <a:pt x="1183183" y="788789"/>
                  </a:cubicBezTo>
                  <a:lnTo>
                    <a:pt x="78879" y="788789"/>
                  </a:lnTo>
                  <a:cubicBezTo>
                    <a:pt x="35315" y="788789"/>
                    <a:pt x="0" y="753474"/>
                    <a:pt x="0" y="709910"/>
                  </a:cubicBezTo>
                  <a:lnTo>
                    <a:pt x="0" y="78879"/>
                  </a:lnTo>
                  <a:close/>
                </a:path>
              </a:pathLst>
            </a:custGeom>
          </p:spPr>
          <p:style>
            <a:lnRef idx="2">
              <a:schemeClr val="accent1">
                <a:shade val="80000"/>
                <a:hueOff val="232855"/>
                <a:satOff val="-4171"/>
                <a:lumOff val="1772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203" tIns="48503" rIns="61203" bIns="48503" numCol="1" spcCol="1270" anchor="ctr" anchorCtr="0">
              <a:noAutofit/>
            </a:bodyPr>
            <a:lstStyle/>
            <a:p>
              <a:pPr marL="0" lvl="0" indent="0" algn="ctr" defTabSz="889000">
                <a:lnSpc>
                  <a:spcPct val="90000"/>
                </a:lnSpc>
                <a:spcBef>
                  <a:spcPct val="0"/>
                </a:spcBef>
                <a:spcAft>
                  <a:spcPct val="35000"/>
                </a:spcAft>
                <a:buNone/>
              </a:pPr>
              <a:r>
                <a:rPr lang="en-US" sz="2000" kern="1200" dirty="0"/>
                <a:t>Set</a:t>
              </a:r>
              <a:endParaRPr lang="en-IN" sz="2000" kern="1200" dirty="0"/>
            </a:p>
          </p:txBody>
        </p:sp>
        <p:sp>
          <p:nvSpPr>
            <p:cNvPr id="15" name="Freeform: Shape 14">
              <a:extLst>
                <a:ext uri="{FF2B5EF4-FFF2-40B4-BE49-F238E27FC236}">
                  <a16:creationId xmlns:a16="http://schemas.microsoft.com/office/drawing/2014/main" id="{600CBD6E-59E5-5CE7-F3C8-B38AE5190762}"/>
                </a:ext>
              </a:extLst>
            </p:cNvPr>
            <p:cNvSpPr/>
            <p:nvPr/>
          </p:nvSpPr>
          <p:spPr>
            <a:xfrm>
              <a:off x="1681862" y="2062237"/>
              <a:ext cx="157757" cy="3549550"/>
            </a:xfrm>
            <a:custGeom>
              <a:avLst/>
              <a:gdLst/>
              <a:ahLst/>
              <a:cxnLst/>
              <a:rect l="0" t="0" r="0" b="0"/>
              <a:pathLst>
                <a:path>
                  <a:moveTo>
                    <a:pt x="0" y="0"/>
                  </a:moveTo>
                  <a:lnTo>
                    <a:pt x="0" y="3549550"/>
                  </a:lnTo>
                  <a:lnTo>
                    <a:pt x="157757" y="3549550"/>
                  </a:lnTo>
                </a:path>
              </a:pathLst>
            </a:custGeom>
            <a:noFill/>
          </p:spPr>
          <p:style>
            <a:lnRef idx="2">
              <a:schemeClr val="accent1">
                <a:tint val="99000"/>
                <a:hueOff val="0"/>
                <a:satOff val="0"/>
                <a:lumOff val="0"/>
                <a:alphaOff val="0"/>
              </a:schemeClr>
            </a:lnRef>
            <a:fillRef idx="0">
              <a:scrgbClr r="0" g="0" b="0"/>
            </a:fillRef>
            <a:effectRef idx="0">
              <a:schemeClr val="accent1">
                <a:tint val="99000"/>
                <a:hueOff val="0"/>
                <a:satOff val="0"/>
                <a:lumOff val="0"/>
                <a:alphaOff val="0"/>
              </a:schemeClr>
            </a:effectRef>
            <a:fontRef idx="minor">
              <a:schemeClr val="tx1">
                <a:hueOff val="0"/>
                <a:satOff val="0"/>
                <a:lumOff val="0"/>
                <a:alphaOff val="0"/>
              </a:schemeClr>
            </a:fontRef>
          </p:style>
        </p:sp>
        <p:sp>
          <p:nvSpPr>
            <p:cNvPr id="16" name="Freeform: Shape 15">
              <a:extLst>
                <a:ext uri="{FF2B5EF4-FFF2-40B4-BE49-F238E27FC236}">
                  <a16:creationId xmlns:a16="http://schemas.microsoft.com/office/drawing/2014/main" id="{944653CD-4D5E-6ACB-FDCE-D92B24C7E85E}"/>
                </a:ext>
              </a:extLst>
            </p:cNvPr>
            <p:cNvSpPr/>
            <p:nvPr/>
          </p:nvSpPr>
          <p:spPr>
            <a:xfrm>
              <a:off x="1839620" y="5217393"/>
              <a:ext cx="1262062" cy="788789"/>
            </a:xfrm>
            <a:custGeom>
              <a:avLst/>
              <a:gdLst>
                <a:gd name="connsiteX0" fmla="*/ 0 w 1262062"/>
                <a:gd name="connsiteY0" fmla="*/ 78879 h 788789"/>
                <a:gd name="connsiteX1" fmla="*/ 78879 w 1262062"/>
                <a:gd name="connsiteY1" fmla="*/ 0 h 788789"/>
                <a:gd name="connsiteX2" fmla="*/ 1183183 w 1262062"/>
                <a:gd name="connsiteY2" fmla="*/ 0 h 788789"/>
                <a:gd name="connsiteX3" fmla="*/ 1262062 w 1262062"/>
                <a:gd name="connsiteY3" fmla="*/ 78879 h 788789"/>
                <a:gd name="connsiteX4" fmla="*/ 1262062 w 1262062"/>
                <a:gd name="connsiteY4" fmla="*/ 709910 h 788789"/>
                <a:gd name="connsiteX5" fmla="*/ 1183183 w 1262062"/>
                <a:gd name="connsiteY5" fmla="*/ 788789 h 788789"/>
                <a:gd name="connsiteX6" fmla="*/ 78879 w 1262062"/>
                <a:gd name="connsiteY6" fmla="*/ 788789 h 788789"/>
                <a:gd name="connsiteX7" fmla="*/ 0 w 1262062"/>
                <a:gd name="connsiteY7" fmla="*/ 709910 h 788789"/>
                <a:gd name="connsiteX8" fmla="*/ 0 w 1262062"/>
                <a:gd name="connsiteY8" fmla="*/ 78879 h 78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2062" h="788789">
                  <a:moveTo>
                    <a:pt x="0" y="78879"/>
                  </a:moveTo>
                  <a:cubicBezTo>
                    <a:pt x="0" y="35315"/>
                    <a:pt x="35315" y="0"/>
                    <a:pt x="78879" y="0"/>
                  </a:cubicBezTo>
                  <a:lnTo>
                    <a:pt x="1183183" y="0"/>
                  </a:lnTo>
                  <a:cubicBezTo>
                    <a:pt x="1226747" y="0"/>
                    <a:pt x="1262062" y="35315"/>
                    <a:pt x="1262062" y="78879"/>
                  </a:cubicBezTo>
                  <a:lnTo>
                    <a:pt x="1262062" y="709910"/>
                  </a:lnTo>
                  <a:cubicBezTo>
                    <a:pt x="1262062" y="753474"/>
                    <a:pt x="1226747" y="788789"/>
                    <a:pt x="1183183" y="788789"/>
                  </a:cubicBezTo>
                  <a:lnTo>
                    <a:pt x="78879" y="788789"/>
                  </a:lnTo>
                  <a:cubicBezTo>
                    <a:pt x="35315" y="788789"/>
                    <a:pt x="0" y="753474"/>
                    <a:pt x="0" y="709910"/>
                  </a:cubicBezTo>
                  <a:lnTo>
                    <a:pt x="0" y="78879"/>
                  </a:lnTo>
                  <a:close/>
                </a:path>
              </a:pathLst>
            </a:custGeom>
          </p:spPr>
          <p:style>
            <a:lnRef idx="2">
              <a:schemeClr val="accent1">
                <a:shade val="80000"/>
                <a:hueOff val="349283"/>
                <a:satOff val="-6256"/>
                <a:lumOff val="2658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1203" tIns="48503" rIns="61203" bIns="48503" numCol="1" spcCol="1270" anchor="ctr" anchorCtr="0">
              <a:noAutofit/>
            </a:bodyPr>
            <a:lstStyle/>
            <a:p>
              <a:pPr marL="0" lvl="0" indent="0" algn="ctr" defTabSz="889000">
                <a:lnSpc>
                  <a:spcPct val="90000"/>
                </a:lnSpc>
                <a:spcBef>
                  <a:spcPct val="0"/>
                </a:spcBef>
                <a:spcAft>
                  <a:spcPct val="35000"/>
                </a:spcAft>
                <a:buNone/>
              </a:pPr>
              <a:r>
                <a:rPr lang="en-US" sz="2000" kern="1200" dirty="0"/>
                <a:t>Dictionary</a:t>
              </a:r>
              <a:endParaRPr lang="en-IN" sz="2000" kern="1200" dirty="0"/>
            </a:p>
          </p:txBody>
        </p:sp>
      </p:grpSp>
    </p:spTree>
    <p:extLst>
      <p:ext uri="{BB962C8B-B14F-4D97-AF65-F5344CB8AC3E}">
        <p14:creationId xmlns:p14="http://schemas.microsoft.com/office/powerpoint/2010/main" val="234664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DDB2E-A4A9-92FA-0174-A1861DBA7E7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74A1D7-B2DC-C240-BB52-83D2179171F2}"/>
              </a:ext>
            </a:extLst>
          </p:cNvPr>
          <p:cNvPicPr>
            <a:picLocks noChangeAspect="1"/>
          </p:cNvPicPr>
          <p:nvPr/>
        </p:nvPicPr>
        <p:blipFill>
          <a:blip r:embed="rId2">
            <a:alphaModFix amt="20000"/>
          </a:blip>
          <a:stretch>
            <a:fillRect/>
          </a:stretch>
        </p:blipFill>
        <p:spPr>
          <a:xfrm>
            <a:off x="5477934" y="0"/>
            <a:ext cx="6714066" cy="6858000"/>
          </a:xfrm>
          <a:prstGeom prst="rect">
            <a:avLst/>
          </a:prstGeom>
        </p:spPr>
      </p:pic>
      <p:sp>
        <p:nvSpPr>
          <p:cNvPr id="2" name="TextBox 1">
            <a:extLst>
              <a:ext uri="{FF2B5EF4-FFF2-40B4-BE49-F238E27FC236}">
                <a16:creationId xmlns:a16="http://schemas.microsoft.com/office/drawing/2014/main" id="{CC1A5EDD-1646-C315-1DA6-5223E3CDC9DD}"/>
              </a:ext>
            </a:extLst>
          </p:cNvPr>
          <p:cNvSpPr txBox="1"/>
          <p:nvPr/>
        </p:nvSpPr>
        <p:spPr>
          <a:xfrm>
            <a:off x="536897" y="576527"/>
            <a:ext cx="6742630" cy="369332"/>
          </a:xfrm>
          <a:prstGeom prst="rect">
            <a:avLst/>
          </a:prstGeom>
          <a:noFill/>
        </p:spPr>
        <p:txBody>
          <a:bodyPr wrap="square">
            <a:spAutoFit/>
          </a:bodyPr>
          <a:lstStyle/>
          <a:p>
            <a:r>
              <a:rPr lang="en-IN" b="1" dirty="0">
                <a:solidFill>
                  <a:srgbClr val="002060"/>
                </a:solidFill>
                <a:effectLst/>
                <a:latin typeface="Aptos" panose="020B0004020202020204" pitchFamily="34" charset="0"/>
                <a:ea typeface="Calibri" panose="020F0502020204030204" pitchFamily="34" charset="0"/>
                <a:cs typeface="Times New Roman" panose="02020603050405020304" pitchFamily="18" charset="0"/>
              </a:rPr>
              <a:t>Introduction to Lists</a:t>
            </a:r>
          </a:p>
        </p:txBody>
      </p:sp>
      <p:sp>
        <p:nvSpPr>
          <p:cNvPr id="6" name="TextBox 5">
            <a:extLst>
              <a:ext uri="{FF2B5EF4-FFF2-40B4-BE49-F238E27FC236}">
                <a16:creationId xmlns:a16="http://schemas.microsoft.com/office/drawing/2014/main" id="{2DB56C24-843C-234C-4781-67F7391E7F50}"/>
              </a:ext>
            </a:extLst>
          </p:cNvPr>
          <p:cNvSpPr txBox="1"/>
          <p:nvPr/>
        </p:nvSpPr>
        <p:spPr>
          <a:xfrm>
            <a:off x="536897" y="1260440"/>
            <a:ext cx="5559103" cy="4262449"/>
          </a:xfrm>
          <a:prstGeom prst="rect">
            <a:avLst/>
          </a:prstGeom>
          <a:noFill/>
        </p:spPr>
        <p:txBody>
          <a:bodyPr wrap="square">
            <a:spAutoFit/>
          </a:bodyPr>
          <a:lstStyle/>
          <a:p>
            <a:pPr marR="0" lvl="0" algn="just">
              <a:lnSpc>
                <a:spcPct val="150000"/>
              </a:lnSpc>
              <a:spcBef>
                <a:spcPts val="0"/>
              </a:spcBef>
              <a:spcAft>
                <a:spcPts val="0"/>
              </a:spcAft>
            </a:pPr>
            <a:r>
              <a:rPr lang="en-US" sz="1400" dirty="0">
                <a:solidFill>
                  <a:srgbClr val="002060"/>
                </a:solidFill>
                <a:latin typeface="Aptos" panose="020B0004020202020204" pitchFamily="34" charset="0"/>
                <a:cs typeface="Times New Roman" panose="02020603050405020304" pitchFamily="18" charset="0"/>
              </a:rPr>
              <a:t>A list in Python is a versatile data structure that allows you to store a collection of items in an ordered sequence. Lists can contain elements of any data type (integers, strings, floats, objects), and the elements can be changed (i.e., lists are mutable). Lists are defined using square brackets [] and elements are separated by commas.</a:t>
            </a:r>
          </a:p>
          <a:p>
            <a:pPr marR="0" lvl="0" algn="just">
              <a:lnSpc>
                <a:spcPct val="150000"/>
              </a:lnSpc>
              <a:spcBef>
                <a:spcPts val="0"/>
              </a:spcBef>
              <a:spcAft>
                <a:spcPts val="0"/>
              </a:spcAft>
            </a:pPr>
            <a:endParaRPr lang="en-US" sz="1400" b="1" dirty="0">
              <a:solidFill>
                <a:srgbClr val="FF0000"/>
              </a:solidFill>
              <a:latin typeface="Aptos" panose="020B0004020202020204" pitchFamily="34" charset="0"/>
              <a:cs typeface="Times New Roman" panose="02020603050405020304" pitchFamily="18" charset="0"/>
            </a:endParaRPr>
          </a:p>
          <a:p>
            <a:pPr marR="0" lvl="0" algn="just">
              <a:lnSpc>
                <a:spcPct val="150000"/>
              </a:lnSpc>
              <a:spcBef>
                <a:spcPts val="0"/>
              </a:spcBef>
              <a:spcAft>
                <a:spcPts val="0"/>
              </a:spcAft>
            </a:pPr>
            <a:r>
              <a:rPr lang="en-US" sz="1400" b="1" dirty="0">
                <a:solidFill>
                  <a:srgbClr val="FF0000"/>
                </a:solidFill>
                <a:latin typeface="Aptos" panose="020B0004020202020204" pitchFamily="34" charset="0"/>
                <a:cs typeface="Times New Roman" panose="02020603050405020304" pitchFamily="18" charset="0"/>
              </a:rPr>
              <a:t>Key Features:</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Ordered: Items have a defined order and can be accessed by their index.</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Mutable: You can change, add, or remove elements after the list has been created.</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Allow Duplicates: Lists can contain multiple items with the same value.</a:t>
            </a:r>
          </a:p>
        </p:txBody>
      </p:sp>
    </p:spTree>
    <p:extLst>
      <p:ext uri="{BB962C8B-B14F-4D97-AF65-F5344CB8AC3E}">
        <p14:creationId xmlns:p14="http://schemas.microsoft.com/office/powerpoint/2010/main" val="3677670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DDB2E-A4A9-92FA-0174-A1861DBA7E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B95621E-AD19-4B21-40B4-37DF5BAAE85B}"/>
              </a:ext>
            </a:extLst>
          </p:cNvPr>
          <p:cNvPicPr>
            <a:picLocks noChangeAspect="1"/>
          </p:cNvPicPr>
          <p:nvPr/>
        </p:nvPicPr>
        <p:blipFill>
          <a:blip r:embed="rId2">
            <a:alphaModFix amt="20000"/>
          </a:blip>
          <a:stretch>
            <a:fillRect/>
          </a:stretch>
        </p:blipFill>
        <p:spPr>
          <a:xfrm>
            <a:off x="5367659" y="0"/>
            <a:ext cx="6824341" cy="6858000"/>
          </a:xfrm>
          <a:prstGeom prst="rect">
            <a:avLst/>
          </a:prstGeom>
        </p:spPr>
      </p:pic>
      <p:sp>
        <p:nvSpPr>
          <p:cNvPr id="2" name="TextBox 1">
            <a:extLst>
              <a:ext uri="{FF2B5EF4-FFF2-40B4-BE49-F238E27FC236}">
                <a16:creationId xmlns:a16="http://schemas.microsoft.com/office/drawing/2014/main" id="{CC1A5EDD-1646-C315-1DA6-5223E3CDC9DD}"/>
              </a:ext>
            </a:extLst>
          </p:cNvPr>
          <p:cNvSpPr txBox="1"/>
          <p:nvPr/>
        </p:nvSpPr>
        <p:spPr>
          <a:xfrm>
            <a:off x="536897" y="576527"/>
            <a:ext cx="6742630" cy="369332"/>
          </a:xfrm>
          <a:prstGeom prst="rect">
            <a:avLst/>
          </a:prstGeom>
          <a:noFill/>
        </p:spPr>
        <p:txBody>
          <a:bodyPr wrap="square">
            <a:spAutoFit/>
          </a:bodyPr>
          <a:lstStyle/>
          <a:p>
            <a:r>
              <a:rPr lang="en-IN" b="1" dirty="0">
                <a:solidFill>
                  <a:srgbClr val="002060"/>
                </a:solidFill>
                <a:effectLst/>
                <a:latin typeface="Aptos" panose="020B0004020202020204" pitchFamily="34" charset="0"/>
                <a:ea typeface="Calibri" panose="020F0502020204030204" pitchFamily="34" charset="0"/>
                <a:cs typeface="Times New Roman" panose="02020603050405020304" pitchFamily="18" charset="0"/>
              </a:rPr>
              <a:t>Introduction to Tuples</a:t>
            </a:r>
          </a:p>
        </p:txBody>
      </p:sp>
      <p:sp>
        <p:nvSpPr>
          <p:cNvPr id="6" name="TextBox 5">
            <a:extLst>
              <a:ext uri="{FF2B5EF4-FFF2-40B4-BE49-F238E27FC236}">
                <a16:creationId xmlns:a16="http://schemas.microsoft.com/office/drawing/2014/main" id="{2DB56C24-843C-234C-4781-67F7391E7F50}"/>
              </a:ext>
            </a:extLst>
          </p:cNvPr>
          <p:cNvSpPr txBox="1"/>
          <p:nvPr/>
        </p:nvSpPr>
        <p:spPr>
          <a:xfrm>
            <a:off x="536897" y="1260440"/>
            <a:ext cx="5559103" cy="4585614"/>
          </a:xfrm>
          <a:prstGeom prst="rect">
            <a:avLst/>
          </a:prstGeom>
          <a:noFill/>
        </p:spPr>
        <p:txBody>
          <a:bodyPr wrap="square">
            <a:spAutoFit/>
          </a:bodyPr>
          <a:lstStyle/>
          <a:p>
            <a:pPr marR="0" lvl="0" algn="just">
              <a:lnSpc>
                <a:spcPct val="150000"/>
              </a:lnSpc>
              <a:spcBef>
                <a:spcPts val="0"/>
              </a:spcBef>
              <a:spcAft>
                <a:spcPts val="0"/>
              </a:spcAft>
            </a:pPr>
            <a:r>
              <a:rPr lang="en-US" sz="1400" dirty="0">
                <a:solidFill>
                  <a:srgbClr val="002060"/>
                </a:solidFill>
                <a:latin typeface="Aptos" panose="020B0004020202020204" pitchFamily="34" charset="0"/>
                <a:cs typeface="Times New Roman" panose="02020603050405020304" pitchFamily="18" charset="0"/>
              </a:rPr>
              <a:t>A tuple is one of the fundamental data structures in Python, designed to hold an ordered collection of items. Unlike lists, tuples are immutable, meaning that once a tuple is created, its elements cannot be changed, added, or removed.</a:t>
            </a:r>
          </a:p>
          <a:p>
            <a:pPr marR="0" lvl="0" algn="just">
              <a:lnSpc>
                <a:spcPct val="150000"/>
              </a:lnSpc>
              <a:spcBef>
                <a:spcPts val="0"/>
              </a:spcBef>
              <a:spcAft>
                <a:spcPts val="0"/>
              </a:spcAft>
            </a:pPr>
            <a:r>
              <a:rPr lang="en-US" sz="1400" dirty="0">
                <a:solidFill>
                  <a:srgbClr val="002060"/>
                </a:solidFill>
                <a:latin typeface="Aptos" panose="020B0004020202020204" pitchFamily="34" charset="0"/>
                <a:cs typeface="Times New Roman" panose="02020603050405020304" pitchFamily="18" charset="0"/>
              </a:rPr>
              <a:t>Tuples are useful in scenarios where you want to ensure that data remains constant throughout the program. They are also faster than lists due to their immutability, making them a good choice for read-only data.</a:t>
            </a:r>
          </a:p>
          <a:p>
            <a:pPr marR="0" lvl="0" algn="just">
              <a:lnSpc>
                <a:spcPct val="150000"/>
              </a:lnSpc>
              <a:spcBef>
                <a:spcPts val="0"/>
              </a:spcBef>
              <a:spcAft>
                <a:spcPts val="0"/>
              </a:spcAft>
            </a:pPr>
            <a:endParaRPr lang="en-US" sz="1400" b="1" dirty="0">
              <a:solidFill>
                <a:srgbClr val="FF0000"/>
              </a:solidFill>
              <a:latin typeface="Aptos" panose="020B0004020202020204" pitchFamily="34" charset="0"/>
              <a:cs typeface="Times New Roman" panose="02020603050405020304" pitchFamily="18" charset="0"/>
            </a:endParaRPr>
          </a:p>
          <a:p>
            <a:pPr marR="0" lvl="0" algn="just">
              <a:lnSpc>
                <a:spcPct val="150000"/>
              </a:lnSpc>
              <a:spcBef>
                <a:spcPts val="0"/>
              </a:spcBef>
              <a:spcAft>
                <a:spcPts val="0"/>
              </a:spcAft>
            </a:pPr>
            <a:r>
              <a:rPr lang="en-US" sz="1400" b="1" dirty="0">
                <a:solidFill>
                  <a:srgbClr val="FF0000"/>
                </a:solidFill>
                <a:latin typeface="Aptos" panose="020B0004020202020204" pitchFamily="34" charset="0"/>
                <a:cs typeface="Times New Roman" panose="02020603050405020304" pitchFamily="18" charset="0"/>
              </a:rPr>
              <a:t>Key Features:</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Immutable: Once created, elements cannot be changed.</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Ordered: Elements are stored in the order they are inserted.</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Allow Duplicates: Tuples can contain duplicate values.</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Heterogeneous: Tuples can store items of different data types.</a:t>
            </a:r>
          </a:p>
        </p:txBody>
      </p:sp>
    </p:spTree>
    <p:extLst>
      <p:ext uri="{BB962C8B-B14F-4D97-AF65-F5344CB8AC3E}">
        <p14:creationId xmlns:p14="http://schemas.microsoft.com/office/powerpoint/2010/main" val="67563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DDB2E-A4A9-92FA-0174-A1861DBA7E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7B9290A-0662-3196-D903-222A86101244}"/>
              </a:ext>
            </a:extLst>
          </p:cNvPr>
          <p:cNvPicPr>
            <a:picLocks noChangeAspect="1"/>
          </p:cNvPicPr>
          <p:nvPr/>
        </p:nvPicPr>
        <p:blipFill>
          <a:blip r:embed="rId2">
            <a:alphaModFix amt="20000"/>
          </a:blip>
          <a:stretch>
            <a:fillRect/>
          </a:stretch>
        </p:blipFill>
        <p:spPr>
          <a:xfrm>
            <a:off x="5393048" y="0"/>
            <a:ext cx="6798952" cy="6858000"/>
          </a:xfrm>
          <a:prstGeom prst="rect">
            <a:avLst/>
          </a:prstGeom>
        </p:spPr>
      </p:pic>
      <p:sp>
        <p:nvSpPr>
          <p:cNvPr id="2" name="TextBox 1">
            <a:extLst>
              <a:ext uri="{FF2B5EF4-FFF2-40B4-BE49-F238E27FC236}">
                <a16:creationId xmlns:a16="http://schemas.microsoft.com/office/drawing/2014/main" id="{CC1A5EDD-1646-C315-1DA6-5223E3CDC9DD}"/>
              </a:ext>
            </a:extLst>
          </p:cNvPr>
          <p:cNvSpPr txBox="1"/>
          <p:nvPr/>
        </p:nvSpPr>
        <p:spPr>
          <a:xfrm>
            <a:off x="536897" y="576527"/>
            <a:ext cx="6742630" cy="369332"/>
          </a:xfrm>
          <a:prstGeom prst="rect">
            <a:avLst/>
          </a:prstGeom>
          <a:noFill/>
        </p:spPr>
        <p:txBody>
          <a:bodyPr wrap="square">
            <a:spAutoFit/>
          </a:bodyPr>
          <a:lstStyle/>
          <a:p>
            <a:r>
              <a:rPr lang="en-IN" b="1" dirty="0">
                <a:solidFill>
                  <a:srgbClr val="002060"/>
                </a:solidFill>
                <a:effectLst/>
                <a:latin typeface="Aptos" panose="020B0004020202020204" pitchFamily="34" charset="0"/>
                <a:ea typeface="Calibri" panose="020F0502020204030204" pitchFamily="34" charset="0"/>
                <a:cs typeface="Times New Roman" panose="02020603050405020304" pitchFamily="18" charset="0"/>
              </a:rPr>
              <a:t>Introduction to Sets</a:t>
            </a:r>
          </a:p>
        </p:txBody>
      </p:sp>
      <p:sp>
        <p:nvSpPr>
          <p:cNvPr id="6" name="TextBox 5">
            <a:extLst>
              <a:ext uri="{FF2B5EF4-FFF2-40B4-BE49-F238E27FC236}">
                <a16:creationId xmlns:a16="http://schemas.microsoft.com/office/drawing/2014/main" id="{2DB56C24-843C-234C-4781-67F7391E7F50}"/>
              </a:ext>
            </a:extLst>
          </p:cNvPr>
          <p:cNvSpPr txBox="1"/>
          <p:nvPr/>
        </p:nvSpPr>
        <p:spPr>
          <a:xfrm>
            <a:off x="536897" y="1260440"/>
            <a:ext cx="5559103" cy="3616118"/>
          </a:xfrm>
          <a:prstGeom prst="rect">
            <a:avLst/>
          </a:prstGeom>
          <a:noFill/>
        </p:spPr>
        <p:txBody>
          <a:bodyPr wrap="square">
            <a:spAutoFit/>
          </a:bodyPr>
          <a:lstStyle/>
          <a:p>
            <a:pPr marR="0" lvl="0" algn="just">
              <a:lnSpc>
                <a:spcPct val="150000"/>
              </a:lnSpc>
              <a:spcBef>
                <a:spcPts val="0"/>
              </a:spcBef>
              <a:spcAft>
                <a:spcPts val="0"/>
              </a:spcAft>
            </a:pPr>
            <a:r>
              <a:rPr lang="en-US" sz="1400" dirty="0">
                <a:solidFill>
                  <a:srgbClr val="002060"/>
                </a:solidFill>
                <a:latin typeface="Aptos" panose="020B0004020202020204" pitchFamily="34" charset="0"/>
                <a:cs typeface="Times New Roman" panose="02020603050405020304" pitchFamily="18" charset="0"/>
              </a:rPr>
              <a:t>A set in Python is a collection of unique elements. Unlike lists or tuples, sets do not allow duplicate values, and their elements are unordered, meaning the items have no defined position. Sets are useful for situations where the uniqueness of elements is important, such as eliminating duplicate entries from a list.</a:t>
            </a:r>
          </a:p>
          <a:p>
            <a:pPr marR="0" lvl="0" algn="just">
              <a:lnSpc>
                <a:spcPct val="150000"/>
              </a:lnSpc>
              <a:spcBef>
                <a:spcPts val="0"/>
              </a:spcBef>
              <a:spcAft>
                <a:spcPts val="0"/>
              </a:spcAft>
            </a:pPr>
            <a:endParaRPr lang="en-US" sz="1400" b="1" dirty="0">
              <a:solidFill>
                <a:srgbClr val="FF0000"/>
              </a:solidFill>
              <a:latin typeface="Aptos" panose="020B0004020202020204" pitchFamily="34" charset="0"/>
              <a:cs typeface="Times New Roman" panose="02020603050405020304" pitchFamily="18" charset="0"/>
            </a:endParaRPr>
          </a:p>
          <a:p>
            <a:pPr marR="0" lvl="0" algn="just">
              <a:lnSpc>
                <a:spcPct val="150000"/>
              </a:lnSpc>
              <a:spcBef>
                <a:spcPts val="0"/>
              </a:spcBef>
              <a:spcAft>
                <a:spcPts val="0"/>
              </a:spcAft>
            </a:pPr>
            <a:r>
              <a:rPr lang="en-US" sz="1400" b="1" dirty="0">
                <a:solidFill>
                  <a:srgbClr val="FF0000"/>
                </a:solidFill>
                <a:latin typeface="Aptos" panose="020B0004020202020204" pitchFamily="34" charset="0"/>
                <a:cs typeface="Times New Roman" panose="02020603050405020304" pitchFamily="18" charset="0"/>
              </a:rPr>
              <a:t>Key Features:</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Unordered: The items have no index.</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Mutable: You can add or remove items.</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No duplicates: A set automatically removes any duplicate values.</a:t>
            </a:r>
          </a:p>
          <a:p>
            <a:pPr marL="285750" marR="0" lvl="0" indent="-285750" algn="just">
              <a:lnSpc>
                <a:spcPct val="150000"/>
              </a:lnSpc>
              <a:spcBef>
                <a:spcPts val="0"/>
              </a:spcBef>
              <a:spcAft>
                <a:spcPts val="0"/>
              </a:spcAft>
              <a:buFont typeface="Arial" panose="020B0604020202020204" pitchFamily="34" charset="0"/>
              <a:buChar char="•"/>
            </a:pPr>
            <a:r>
              <a:rPr lang="en-US" sz="1400" dirty="0" err="1">
                <a:solidFill>
                  <a:srgbClr val="002060"/>
                </a:solidFill>
                <a:latin typeface="Aptos" panose="020B0004020202020204" pitchFamily="34" charset="0"/>
                <a:cs typeface="Times New Roman" panose="02020603050405020304" pitchFamily="18" charset="0"/>
              </a:rPr>
              <a:t>Iterable</a:t>
            </a:r>
            <a:r>
              <a:rPr lang="en-US" sz="1400" dirty="0">
                <a:solidFill>
                  <a:srgbClr val="002060"/>
                </a:solidFill>
                <a:latin typeface="Aptos" panose="020B0004020202020204" pitchFamily="34" charset="0"/>
                <a:cs typeface="Times New Roman" panose="02020603050405020304" pitchFamily="18" charset="0"/>
              </a:rPr>
              <a:t>: You can loop through the set.</a:t>
            </a:r>
          </a:p>
        </p:txBody>
      </p:sp>
    </p:spTree>
    <p:extLst>
      <p:ext uri="{BB962C8B-B14F-4D97-AF65-F5344CB8AC3E}">
        <p14:creationId xmlns:p14="http://schemas.microsoft.com/office/powerpoint/2010/main" val="1371907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DDB2E-A4A9-92FA-0174-A1861DBA7E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A36E1C9-AE4D-A7FB-8E32-503FAADC130B}"/>
              </a:ext>
            </a:extLst>
          </p:cNvPr>
          <p:cNvPicPr>
            <a:picLocks noChangeAspect="1"/>
          </p:cNvPicPr>
          <p:nvPr/>
        </p:nvPicPr>
        <p:blipFill>
          <a:blip r:embed="rId2">
            <a:alphaModFix amt="20000"/>
          </a:blip>
          <a:stretch>
            <a:fillRect/>
          </a:stretch>
        </p:blipFill>
        <p:spPr>
          <a:xfrm>
            <a:off x="5359306" y="0"/>
            <a:ext cx="6832694" cy="6858000"/>
          </a:xfrm>
          <a:prstGeom prst="rect">
            <a:avLst/>
          </a:prstGeom>
        </p:spPr>
      </p:pic>
      <p:sp>
        <p:nvSpPr>
          <p:cNvPr id="2" name="TextBox 1">
            <a:extLst>
              <a:ext uri="{FF2B5EF4-FFF2-40B4-BE49-F238E27FC236}">
                <a16:creationId xmlns:a16="http://schemas.microsoft.com/office/drawing/2014/main" id="{CC1A5EDD-1646-C315-1DA6-5223E3CDC9DD}"/>
              </a:ext>
            </a:extLst>
          </p:cNvPr>
          <p:cNvSpPr txBox="1"/>
          <p:nvPr/>
        </p:nvSpPr>
        <p:spPr>
          <a:xfrm>
            <a:off x="536897" y="576527"/>
            <a:ext cx="6742630" cy="369332"/>
          </a:xfrm>
          <a:prstGeom prst="rect">
            <a:avLst/>
          </a:prstGeom>
          <a:noFill/>
        </p:spPr>
        <p:txBody>
          <a:bodyPr wrap="square">
            <a:spAutoFit/>
          </a:bodyPr>
          <a:lstStyle/>
          <a:p>
            <a:r>
              <a:rPr lang="en-IN" b="1" dirty="0">
                <a:solidFill>
                  <a:srgbClr val="002060"/>
                </a:solidFill>
                <a:effectLst/>
                <a:latin typeface="Aptos" panose="020B0004020202020204" pitchFamily="34" charset="0"/>
                <a:ea typeface="Calibri" panose="020F0502020204030204" pitchFamily="34" charset="0"/>
                <a:cs typeface="Times New Roman" panose="02020603050405020304" pitchFamily="18" charset="0"/>
              </a:rPr>
              <a:t>Introduction to Dictionary</a:t>
            </a:r>
          </a:p>
        </p:txBody>
      </p:sp>
      <p:sp>
        <p:nvSpPr>
          <p:cNvPr id="6" name="TextBox 5">
            <a:extLst>
              <a:ext uri="{FF2B5EF4-FFF2-40B4-BE49-F238E27FC236}">
                <a16:creationId xmlns:a16="http://schemas.microsoft.com/office/drawing/2014/main" id="{2DB56C24-843C-234C-4781-67F7391E7F50}"/>
              </a:ext>
            </a:extLst>
          </p:cNvPr>
          <p:cNvSpPr txBox="1"/>
          <p:nvPr/>
        </p:nvSpPr>
        <p:spPr>
          <a:xfrm>
            <a:off x="536897" y="1260440"/>
            <a:ext cx="5559103" cy="4908780"/>
          </a:xfrm>
          <a:prstGeom prst="rect">
            <a:avLst/>
          </a:prstGeom>
          <a:noFill/>
        </p:spPr>
        <p:txBody>
          <a:bodyPr wrap="square">
            <a:spAutoFit/>
          </a:bodyPr>
          <a:lstStyle/>
          <a:p>
            <a:pPr marR="0" lvl="0" algn="just">
              <a:lnSpc>
                <a:spcPct val="150000"/>
              </a:lnSpc>
              <a:spcBef>
                <a:spcPts val="0"/>
              </a:spcBef>
              <a:spcAft>
                <a:spcPts val="0"/>
              </a:spcAft>
            </a:pPr>
            <a:r>
              <a:rPr lang="en-US" sz="1400" dirty="0">
                <a:solidFill>
                  <a:srgbClr val="002060"/>
                </a:solidFill>
                <a:latin typeface="Aptos" panose="020B0004020202020204" pitchFamily="34" charset="0"/>
                <a:cs typeface="Times New Roman" panose="02020603050405020304" pitchFamily="18" charset="0"/>
              </a:rPr>
              <a:t>A dictionary in Python is a built-in data structure that stores data as key-value pairs. Each key is unique, and it is associated with a value. Unlike lists or tuples, which use numeric indexes, dictionaries allow you to access values by their corresponding keys.</a:t>
            </a:r>
          </a:p>
          <a:p>
            <a:pPr marR="0" lvl="0" algn="just">
              <a:lnSpc>
                <a:spcPct val="150000"/>
              </a:lnSpc>
              <a:spcBef>
                <a:spcPts val="0"/>
              </a:spcBef>
              <a:spcAft>
                <a:spcPts val="0"/>
              </a:spcAft>
            </a:pPr>
            <a:endParaRPr lang="en-US" sz="1400" b="1" dirty="0">
              <a:solidFill>
                <a:srgbClr val="FF0000"/>
              </a:solidFill>
              <a:latin typeface="Aptos" panose="020B0004020202020204" pitchFamily="34" charset="0"/>
              <a:cs typeface="Times New Roman" panose="02020603050405020304" pitchFamily="18" charset="0"/>
            </a:endParaRPr>
          </a:p>
          <a:p>
            <a:pPr marR="0" lvl="0" algn="just">
              <a:lnSpc>
                <a:spcPct val="150000"/>
              </a:lnSpc>
              <a:spcBef>
                <a:spcPts val="0"/>
              </a:spcBef>
              <a:spcAft>
                <a:spcPts val="0"/>
              </a:spcAft>
            </a:pPr>
            <a:r>
              <a:rPr lang="en-US" sz="1400" b="1" dirty="0">
                <a:solidFill>
                  <a:srgbClr val="FF0000"/>
                </a:solidFill>
                <a:latin typeface="Aptos" panose="020B0004020202020204" pitchFamily="34" charset="0"/>
                <a:cs typeface="Times New Roman" panose="02020603050405020304" pitchFamily="18" charset="0"/>
              </a:rPr>
              <a:t>Key Features:</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Mutable: You can add, remove, or modify key-value pairs after the dictionary has been created.</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Unordered: Dictionaries do not maintain a specific order (though from Python 3.7 onwards, insertion order is maintained).</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Unique Keys: Each key in a dictionary must be unique, but the values can be duplicated.</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Flexible: Keys can be of any immutable data type (strings, numbers, tuples), and values can be of any data type (including other dictionaries, lists, etc.).</a:t>
            </a:r>
          </a:p>
        </p:txBody>
      </p:sp>
    </p:spTree>
    <p:extLst>
      <p:ext uri="{BB962C8B-B14F-4D97-AF65-F5344CB8AC3E}">
        <p14:creationId xmlns:p14="http://schemas.microsoft.com/office/powerpoint/2010/main" val="2345586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DDB2E-A4A9-92FA-0174-A1861DBA7E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C1A5EDD-1646-C315-1DA6-5223E3CDC9DD}"/>
              </a:ext>
            </a:extLst>
          </p:cNvPr>
          <p:cNvSpPr txBox="1"/>
          <p:nvPr/>
        </p:nvSpPr>
        <p:spPr>
          <a:xfrm>
            <a:off x="536897" y="576527"/>
            <a:ext cx="6742630" cy="369332"/>
          </a:xfrm>
          <a:prstGeom prst="rect">
            <a:avLst/>
          </a:prstGeom>
          <a:noFill/>
        </p:spPr>
        <p:txBody>
          <a:bodyPr wrap="square">
            <a:spAutoFit/>
          </a:bodyPr>
          <a:lstStyle/>
          <a:p>
            <a:r>
              <a:rPr lang="en-IN" b="1" dirty="0">
                <a:solidFill>
                  <a:srgbClr val="002060"/>
                </a:solidFill>
                <a:effectLst/>
                <a:latin typeface="Aptos" panose="020B0004020202020204" pitchFamily="34" charset="0"/>
                <a:ea typeface="Calibri" panose="020F0502020204030204" pitchFamily="34" charset="0"/>
                <a:cs typeface="Times New Roman" panose="02020603050405020304" pitchFamily="18" charset="0"/>
              </a:rPr>
              <a:t>Introduction to Loops</a:t>
            </a:r>
          </a:p>
        </p:txBody>
      </p:sp>
      <p:sp>
        <p:nvSpPr>
          <p:cNvPr id="6" name="TextBox 5">
            <a:extLst>
              <a:ext uri="{FF2B5EF4-FFF2-40B4-BE49-F238E27FC236}">
                <a16:creationId xmlns:a16="http://schemas.microsoft.com/office/drawing/2014/main" id="{2DB56C24-843C-234C-4781-67F7391E7F50}"/>
              </a:ext>
            </a:extLst>
          </p:cNvPr>
          <p:cNvSpPr txBox="1"/>
          <p:nvPr/>
        </p:nvSpPr>
        <p:spPr>
          <a:xfrm>
            <a:off x="536897" y="1260440"/>
            <a:ext cx="5559103" cy="3616118"/>
          </a:xfrm>
          <a:prstGeom prst="rect">
            <a:avLst/>
          </a:prstGeom>
          <a:noFill/>
        </p:spPr>
        <p:txBody>
          <a:bodyPr wrap="square">
            <a:spAutoFit/>
          </a:bodyPr>
          <a:lstStyle/>
          <a:p>
            <a:pPr marR="0" lvl="0" algn="just">
              <a:lnSpc>
                <a:spcPct val="150000"/>
              </a:lnSpc>
              <a:spcBef>
                <a:spcPts val="0"/>
              </a:spcBef>
              <a:spcAft>
                <a:spcPts val="0"/>
              </a:spcAft>
            </a:pPr>
            <a:r>
              <a:rPr lang="en-US" sz="1400" dirty="0">
                <a:solidFill>
                  <a:srgbClr val="002060"/>
                </a:solidFill>
                <a:latin typeface="Aptos" panose="020B0004020202020204" pitchFamily="34" charset="0"/>
                <a:cs typeface="Times New Roman" panose="02020603050405020304" pitchFamily="18" charset="0"/>
              </a:rPr>
              <a:t>In programming, loops are constructs that allow you to repeatedly execute a block of code as long as a specified condition is true. Loops help reduce redundancy by automating repetitive tasks.</a:t>
            </a:r>
          </a:p>
          <a:p>
            <a:pPr marR="0" lvl="0" algn="just">
              <a:lnSpc>
                <a:spcPct val="150000"/>
              </a:lnSpc>
              <a:spcBef>
                <a:spcPts val="0"/>
              </a:spcBef>
              <a:spcAft>
                <a:spcPts val="0"/>
              </a:spcAft>
            </a:pPr>
            <a:endParaRPr lang="en-US" sz="1400" b="1" dirty="0">
              <a:solidFill>
                <a:srgbClr val="FF0000"/>
              </a:solidFill>
              <a:latin typeface="Aptos" panose="020B0004020202020204" pitchFamily="34" charset="0"/>
              <a:cs typeface="Times New Roman" panose="02020603050405020304" pitchFamily="18" charset="0"/>
            </a:endParaRPr>
          </a:p>
          <a:p>
            <a:pPr marR="0" lvl="0" algn="just">
              <a:lnSpc>
                <a:spcPct val="150000"/>
              </a:lnSpc>
              <a:spcBef>
                <a:spcPts val="0"/>
              </a:spcBef>
              <a:spcAft>
                <a:spcPts val="0"/>
              </a:spcAft>
            </a:pPr>
            <a:r>
              <a:rPr lang="en-US" sz="1400" b="1" dirty="0">
                <a:solidFill>
                  <a:srgbClr val="FF0000"/>
                </a:solidFill>
                <a:latin typeface="Aptos" panose="020B0004020202020204" pitchFamily="34" charset="0"/>
                <a:cs typeface="Times New Roman" panose="02020603050405020304" pitchFamily="18" charset="0"/>
              </a:rPr>
              <a:t>Key Features:</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Repetition</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Iteration Over Collections</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Conditional Execution</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Flexibility with Control Statements (break, continue, and pass)</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Efficiency</a:t>
            </a:r>
          </a:p>
          <a:p>
            <a:pPr marL="285750" marR="0" lvl="0" indent="-285750" algn="just">
              <a:lnSpc>
                <a:spcPct val="150000"/>
              </a:lnSpc>
              <a:spcBef>
                <a:spcPts val="0"/>
              </a:spcBef>
              <a:spcAft>
                <a:spcPts val="0"/>
              </a:spcAft>
              <a:buFont typeface="Arial" panose="020B0604020202020204" pitchFamily="34" charset="0"/>
              <a:buChar char="•"/>
            </a:pPr>
            <a:r>
              <a:rPr lang="en-US" sz="1400" dirty="0">
                <a:solidFill>
                  <a:srgbClr val="002060"/>
                </a:solidFill>
                <a:latin typeface="Aptos" panose="020B0004020202020204" pitchFamily="34" charset="0"/>
                <a:cs typeface="Times New Roman" panose="02020603050405020304" pitchFamily="18" charset="0"/>
              </a:rPr>
              <a:t>Nesting</a:t>
            </a:r>
          </a:p>
        </p:txBody>
      </p:sp>
      <p:pic>
        <p:nvPicPr>
          <p:cNvPr id="8" name="Picture 7">
            <a:extLst>
              <a:ext uri="{FF2B5EF4-FFF2-40B4-BE49-F238E27FC236}">
                <a16:creationId xmlns:a16="http://schemas.microsoft.com/office/drawing/2014/main" id="{5CAB05DA-0E9B-2511-ACB8-EE0BA54CE04F}"/>
              </a:ext>
            </a:extLst>
          </p:cNvPr>
          <p:cNvPicPr>
            <a:picLocks noChangeAspect="1"/>
          </p:cNvPicPr>
          <p:nvPr/>
        </p:nvPicPr>
        <p:blipFill>
          <a:blip r:embed="rId2">
            <a:alphaModFix amt="20000"/>
          </a:blip>
          <a:stretch>
            <a:fillRect/>
          </a:stretch>
        </p:blipFill>
        <p:spPr>
          <a:xfrm>
            <a:off x="5317150" y="0"/>
            <a:ext cx="6874850" cy="6858000"/>
          </a:xfrm>
          <a:prstGeom prst="rect">
            <a:avLst/>
          </a:prstGeom>
        </p:spPr>
      </p:pic>
    </p:spTree>
    <p:extLst>
      <p:ext uri="{BB962C8B-B14F-4D97-AF65-F5344CB8AC3E}">
        <p14:creationId xmlns:p14="http://schemas.microsoft.com/office/powerpoint/2010/main" val="2373603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926</TotalTime>
  <Words>714</Words>
  <Application>Microsoft Office PowerPoint</Application>
  <PresentationFormat>Widescreen</PresentationFormat>
  <Paragraphs>84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Arial</vt:lpstr>
      <vt:lpstr>Arial Narrow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EMBA-IITPatna</dc:creator>
  <cp:lastModifiedBy>Anant Prakash Awasthi</cp:lastModifiedBy>
  <cp:revision>145</cp:revision>
  <dcterms:created xsi:type="dcterms:W3CDTF">2024-02-10T04:36:41Z</dcterms:created>
  <dcterms:modified xsi:type="dcterms:W3CDTF">2024-09-06T01:33:52Z</dcterms:modified>
</cp:coreProperties>
</file>